
<file path=[Content_Types].xml><?xml version="1.0" encoding="utf-8"?>
<Types xmlns="http://schemas.openxmlformats.org/package/2006/content-types">
  <Override PartName="/ppt/slides/slide14.xml" ContentType="application/vnd.openxmlformats-officedocument.presentationml.slide+xml"/>
  <Default Extension="png" ContentType="image/png"/>
  <Override PartName="/docProps/core.xml" ContentType="application/vnd.openxmlformats-package.core-properties+xml"/>
  <Override PartName="/ppt/slides/slide11.xml" ContentType="application/vnd.openxmlformats-officedocument.presentationml.slide+xml"/>
  <Override PartName="/ppt/charts/chart2.xml" ContentType="application/vnd.openxmlformats-officedocument.drawingml.chart+xml"/>
  <Default Extension="gif" ContentType="image/gif"/>
  <Override PartName="/ppt/slides/slide9.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Layouts/slideLayout4.xml" ContentType="application/vnd.openxmlformats-officedocument.presentationml.slideLayout+xml"/>
  <Override PartName="/ppt/slideLayouts/slideLayout12.xml" ContentType="application/vnd.openxmlformats-officedocument.presentationml.slideLayout+xml"/>
  <Override PartName="/ppt/slides/slide15.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2.xml" ContentType="application/vnd.openxmlformats-officedocument.presentationml.slide+xml"/>
  <Override PartName="/ppt/viewProps.xml" ContentType="application/vnd.openxmlformats-officedocument.presentationml.viewProps+xml"/>
  <Override PartName="/ppt/charts/chart3.xml" ContentType="application/vnd.openxmlformats-officedocument.drawingml.chart+xml"/>
  <Override PartName="/docProps/app.xml" ContentType="application/vnd.openxmlformats-officedocument.extended-properties+xml"/>
  <Override PartName="/ppt/slides/slide7.xml" ContentType="application/vnd.openxmlformats-officedocument.presentationml.slide+xml"/>
  <Override PartName="/ppt/presProps.xml" ContentType="application/vnd.openxmlformats-officedocument.presentationml.presProps+xml"/>
  <Override PartName="/ppt/slideLayouts/slideLayout8.xml" ContentType="application/vnd.openxmlformats-officedocument.presentationml.slideLayout+xml"/>
  <Default Extension="xml" ContentType="application/xml"/>
  <Override PartName="/ppt/slides/slide4.xml" ContentType="application/vnd.openxmlformats-officedocument.presentationml.slide+xml"/>
  <Override PartName="/ppt/slideLayouts/slideLayout5.xml" ContentType="application/vnd.openxmlformats-officedocument.presentationml.slideLayout+xml"/>
  <Override PartName="/ppt/slides/slide1.xml" ContentType="application/vnd.openxmlformats-officedocument.presentationml.slide+xml"/>
  <Override PartName="/ppt/slideLayouts/slideLayout2.xml" ContentType="application/vnd.openxmlformats-officedocument.presentationml.slideLayout+xml"/>
  <Override PartName="/ppt/slideLayouts/slideLayout13.xml" ContentType="application/vnd.openxmlformats-officedocument.presentationml.slideLayout+xml"/>
  <Override PartName="/ppt/slideLayouts/slideLayout10.xml" ContentType="application/vnd.openxmlformats-officedocument.presentationml.slideLayout+xml"/>
  <Override PartName="/ppt/slides/slide13.xml" ContentType="application/vnd.openxmlformats-officedocument.presentationml.slide+xml"/>
  <Default Extension="rels" ContentType="application/vnd.openxmlformats-package.relationships+xml"/>
  <Override PartName="/ppt/slides/slide10.xml" ContentType="application/vnd.openxmlformats-officedocument.presentationml.slide+xml"/>
  <Default Extension="jpeg" ContentType="image/jpeg"/>
  <Override PartName="/ppt/charts/chart1.xml" ContentType="application/vnd.openxmlformats-officedocument.drawingml.chart+xml"/>
  <Override PartName="/ppt/slides/slide8.xml" ContentType="application/vnd.openxmlformats-officedocument.presentationml.slide+xml"/>
  <Override PartName="/ppt/tableStyles.xml" ContentType="application/vnd.openxmlformats-officedocument.presentationml.tableStyles+xml"/>
  <Override PartName="/ppt/slideLayouts/slideLayout9.xml" ContentType="application/vnd.openxmlformats-officedocument.presentationml.slideLayout+xml"/>
  <Override PartName="/ppt/slides/slide5.xml" ContentType="application/vnd.openxmlformats-officedocument.presentationml.slide+xml"/>
  <Override PartName="/ppt/slideLayouts/slideLayout6.xml" ContentType="application/vnd.openxmlformats-officedocument.presentationml.slideLayout+xml"/>
  <Override PartName="/ppt/theme/theme1.xml" ContentType="application/vnd.openxmlformats-officedocument.theme+xml"/>
  <Override PartName="/ppt/slides/slide2.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slideshow.main+xml"/>
  <Default Extension="bin" ContentType="application/vnd.openxmlformats-officedocument.presentationml.printerSettings"/>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60" r:id="rId1"/>
  </p:sldMasterIdLst>
  <p:sldIdLst>
    <p:sldId id="256" r:id="rId2"/>
    <p:sldId id="257" r:id="rId3"/>
    <p:sldId id="266" r:id="rId4"/>
    <p:sldId id="258" r:id="rId5"/>
    <p:sldId id="259" r:id="rId6"/>
    <p:sldId id="267" r:id="rId7"/>
    <p:sldId id="260" r:id="rId8"/>
    <p:sldId id="268" r:id="rId9"/>
    <p:sldId id="261" r:id="rId10"/>
    <p:sldId id="262" r:id="rId11"/>
    <p:sldId id="263" r:id="rId12"/>
    <p:sldId id="269" r:id="rId13"/>
    <p:sldId id="270" r:id="rId14"/>
    <p:sldId id="264" r:id="rId15"/>
    <p:sldId id="265"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9780" autoAdjust="0"/>
  </p:normalViewPr>
  <p:slideViewPr>
    <p:cSldViewPr snapToGrid="0" snapToObjects="1">
      <p:cViewPr>
        <p:scale>
          <a:sx n="75" d="100"/>
          <a:sy n="75" d="100"/>
        </p:scale>
        <p:origin x="-1304" y="-56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9" Type="http://schemas.openxmlformats.org/officeDocument/2006/relationships/viewProps" Target="viewProps.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8"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Work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Workbook2"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Workbook2"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8"/>
  <c:chart>
    <c:plotArea>
      <c:layout/>
      <c:pieChart>
        <c:varyColors val="1"/>
        <c:ser>
          <c:idx val="0"/>
          <c:order val="0"/>
          <c:spPr>
            <a:scene3d>
              <a:camera prst="orthographicFront"/>
              <a:lightRig rig="threePt" dir="t"/>
            </a:scene3d>
            <a:sp3d>
              <a:bevelT w="114300" prst="artDeco"/>
            </a:sp3d>
          </c:spPr>
          <c:dLbls>
            <c:dLbl>
              <c:idx val="0"/>
              <c:layout/>
              <c:dLblPos val="inEnd"/>
              <c:showVal val="1"/>
            </c:dLbl>
            <c:dLbl>
              <c:idx val="1"/>
              <c:layout/>
              <c:dLblPos val="inEnd"/>
              <c:showVal val="1"/>
            </c:dLbl>
            <c:dLbl>
              <c:idx val="2"/>
              <c:layout/>
              <c:dLblPos val="inEnd"/>
              <c:showVal val="1"/>
            </c:dLbl>
            <c:delete val="1"/>
          </c:dLbls>
          <c:cat>
            <c:strRef>
              <c:f>Sheet1!$A$1:$A$3</c:f>
              <c:strCache>
                <c:ptCount val="3"/>
                <c:pt idx="0">
                  <c:v>Hits on Website</c:v>
                </c:pt>
                <c:pt idx="1">
                  <c:v>YouTube Views</c:v>
                </c:pt>
                <c:pt idx="2">
                  <c:v>Participants at Workshop</c:v>
                </c:pt>
              </c:strCache>
            </c:strRef>
          </c:cat>
          <c:val>
            <c:numRef>
              <c:f>Sheet1!$B$1:$B$3</c:f>
              <c:numCache>
                <c:formatCode>General</c:formatCode>
                <c:ptCount val="3"/>
                <c:pt idx="0">
                  <c:v>530.0</c:v>
                </c:pt>
                <c:pt idx="1">
                  <c:v>25.0</c:v>
                </c:pt>
                <c:pt idx="2">
                  <c:v>30.0</c:v>
                </c:pt>
              </c:numCache>
            </c:numRef>
          </c:val>
        </c:ser>
        <c:firstSliceAng val="0"/>
      </c:pieChart>
    </c:plotArea>
    <c:legend>
      <c:legendPos val="r"/>
      <c:layout/>
      <c:txPr>
        <a:bodyPr/>
        <a:lstStyle/>
        <a:p>
          <a:pPr>
            <a:defRPr sz="1800">
              <a:solidFill>
                <a:schemeClr val="bg1"/>
              </a:solidFill>
            </a:defRPr>
          </a:pPr>
          <a:endParaRPr lang="en-US"/>
        </a:p>
      </c:txPr>
    </c:legend>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18"/>
  <c:chart>
    <c:plotArea>
      <c:layout/>
      <c:pieChart>
        <c:varyColors val="1"/>
        <c:ser>
          <c:idx val="0"/>
          <c:order val="0"/>
          <c:spPr>
            <a:scene3d>
              <a:camera prst="orthographicFront"/>
              <a:lightRig rig="threePt" dir="t"/>
            </a:scene3d>
            <a:sp3d>
              <a:bevelT w="114300" prst="artDeco"/>
            </a:sp3d>
          </c:spPr>
          <c:dLbls>
            <c:dLbl>
              <c:idx val="0"/>
              <c:layout/>
              <c:dLblPos val="inEnd"/>
              <c:showVal val="1"/>
            </c:dLbl>
            <c:dLbl>
              <c:idx val="1"/>
              <c:layout/>
              <c:dLblPos val="inEnd"/>
              <c:showVal val="1"/>
            </c:dLbl>
            <c:dLbl>
              <c:idx val="2"/>
              <c:layout/>
              <c:dLblPos val="inEnd"/>
              <c:showVal val="1"/>
            </c:dLbl>
            <c:delete val="1"/>
          </c:dLbls>
          <c:cat>
            <c:strRef>
              <c:f>Sheet1!$A$1:$A$3</c:f>
              <c:strCache>
                <c:ptCount val="3"/>
                <c:pt idx="0">
                  <c:v>yes</c:v>
                </c:pt>
                <c:pt idx="1">
                  <c:v>no</c:v>
                </c:pt>
                <c:pt idx="2">
                  <c:v>sometimes</c:v>
                </c:pt>
              </c:strCache>
            </c:strRef>
          </c:cat>
          <c:val>
            <c:numRef>
              <c:f>Sheet1!$B$1:$B$3</c:f>
              <c:numCache>
                <c:formatCode>0.00%</c:formatCode>
                <c:ptCount val="3"/>
                <c:pt idx="0">
                  <c:v>0.765</c:v>
                </c:pt>
                <c:pt idx="1">
                  <c:v>0.059</c:v>
                </c:pt>
                <c:pt idx="2">
                  <c:v>0.176</c:v>
                </c:pt>
              </c:numCache>
            </c:numRef>
          </c:val>
        </c:ser>
        <c:firstSliceAng val="0"/>
      </c:pieChart>
    </c:plotArea>
    <c:legend>
      <c:legendPos val="r"/>
      <c:layout>
        <c:manualLayout>
          <c:xMode val="edge"/>
          <c:yMode val="edge"/>
          <c:x val="0.614318196106616"/>
          <c:y val="0.126889763779528"/>
          <c:w val="0.368004216638136"/>
          <c:h val="0.746220472440945"/>
        </c:manualLayout>
      </c:layout>
      <c:txPr>
        <a:bodyPr/>
        <a:lstStyle/>
        <a:p>
          <a:pPr>
            <a:defRPr sz="2000">
              <a:solidFill>
                <a:schemeClr val="bg1"/>
              </a:solidFill>
            </a:defRPr>
          </a:pPr>
          <a:endParaRPr lang="en-US"/>
        </a:p>
      </c:txPr>
    </c:legend>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18"/>
  <c:chart>
    <c:plotArea>
      <c:layout/>
      <c:pieChart>
        <c:varyColors val="1"/>
        <c:ser>
          <c:idx val="0"/>
          <c:order val="0"/>
          <c:spPr>
            <a:scene3d>
              <a:camera prst="orthographicFront"/>
              <a:lightRig rig="threePt" dir="t"/>
            </a:scene3d>
            <a:sp3d>
              <a:bevelT w="114300" prst="artDeco"/>
            </a:sp3d>
          </c:spPr>
          <c:dLbls>
            <c:dLbl>
              <c:idx val="0"/>
              <c:layout/>
              <c:dLblPos val="inEnd"/>
              <c:showVal val="1"/>
            </c:dLbl>
            <c:dLbl>
              <c:idx val="1"/>
              <c:layout/>
              <c:dLblPos val="inEnd"/>
              <c:showVal val="1"/>
            </c:dLbl>
            <c:dLbl>
              <c:idx val="2"/>
              <c:layout/>
              <c:dLblPos val="inEnd"/>
              <c:showVal val="1"/>
            </c:dLbl>
            <c:delete val="1"/>
          </c:dLbls>
          <c:cat>
            <c:strRef>
              <c:f>Sheet1!$A$20:$A$22</c:f>
              <c:strCache>
                <c:ptCount val="3"/>
                <c:pt idx="0">
                  <c:v>yes</c:v>
                </c:pt>
                <c:pt idx="1">
                  <c:v>no</c:v>
                </c:pt>
                <c:pt idx="2">
                  <c:v>sometimes</c:v>
                </c:pt>
              </c:strCache>
            </c:strRef>
          </c:cat>
          <c:val>
            <c:numRef>
              <c:f>Sheet1!$B$20:$B$22</c:f>
              <c:numCache>
                <c:formatCode>0%</c:formatCode>
                <c:ptCount val="3"/>
                <c:pt idx="0" formatCode="0.00%">
                  <c:v>0.435</c:v>
                </c:pt>
                <c:pt idx="1">
                  <c:v>0.13</c:v>
                </c:pt>
                <c:pt idx="2" formatCode="0.00%">
                  <c:v>0.435</c:v>
                </c:pt>
              </c:numCache>
            </c:numRef>
          </c:val>
        </c:ser>
        <c:firstSliceAng val="0"/>
      </c:pieChart>
    </c:plotArea>
    <c:legend>
      <c:legendPos val="r"/>
      <c:layout>
        <c:manualLayout>
          <c:xMode val="edge"/>
          <c:yMode val="edge"/>
          <c:x val="0.643383420822397"/>
          <c:y val="0.139833770778653"/>
          <c:w val="0.339949912510936"/>
          <c:h val="0.701813939924176"/>
        </c:manualLayout>
      </c:layout>
      <c:txPr>
        <a:bodyPr/>
        <a:lstStyle/>
        <a:p>
          <a:pPr>
            <a:defRPr sz="2000">
              <a:solidFill>
                <a:schemeClr val="bg1"/>
              </a:solidFill>
            </a:defRPr>
          </a:pPr>
          <a:endParaRPr lang="en-US"/>
        </a:p>
      </c:txPr>
    </c:legend>
    <c:plotVisOnly val="1"/>
  </c:chart>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3776" y="3776472"/>
            <a:ext cx="7196328" cy="1470025"/>
          </a:xfrm>
        </p:spPr>
        <p:txBody>
          <a:bodyPr vert="horz" lIns="91440" tIns="45720" rIns="91440" bIns="45720" rtlCol="0" anchor="b" anchorCtr="0">
            <a:noAutofit/>
          </a:bodyPr>
          <a:lstStyle>
            <a:lvl1pPr algn="l"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493776" y="5257800"/>
            <a:ext cx="7196328" cy="987552"/>
          </a:xfrm>
        </p:spPr>
        <p:txBody>
          <a:bodyPr vert="horz" lIns="91440" tIns="45720" rIns="91440" bIns="45720" rtlCol="0" anchor="t" anchorCtr="0">
            <a:noAutofit/>
          </a:bodyPr>
          <a:lstStyle>
            <a:lvl1pPr marL="0" indent="0" algn="l" defTabSz="914400" rtl="0" eaLnBrk="1" latinLnBrk="0" hangingPunct="1">
              <a:spcBef>
                <a:spcPct val="0"/>
              </a:spcBef>
              <a:buFont typeface="Wingdings 2" pitchFamily="18" charset="2"/>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8AE0CB86-DE8E-E44D-9E86-5A2460EE79F1}" type="datetimeFigureOut">
              <a:rPr lang="en-US" smtClean="0"/>
              <a:pPr/>
              <a:t>3/14/10</a:t>
            </a:fld>
            <a:endParaRPr lang="en-US"/>
          </a:p>
        </p:txBody>
      </p:sp>
      <p:sp>
        <p:nvSpPr>
          <p:cNvPr id="5" name="Footer Placeholder 4"/>
          <p:cNvSpPr>
            <a:spLocks noGrp="1"/>
          </p:cNvSpPr>
          <p:nvPr>
            <p:ph type="ftr" sz="quarter" idx="11"/>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transition spd="slow"/>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E0CB86-DE8E-E44D-9E86-5A2460EE79F1}" type="datetimeFigureOut">
              <a:rPr lang="en-US" smtClean="0"/>
              <a:pPr/>
              <a:t>3/14/10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09067E-2D17-0D4C-9B2A-D7169613B017}" type="slidenum">
              <a:rPr lang="en-US" smtClean="0"/>
              <a:pPr/>
              <a:t>‹#›</a:t>
            </a:fld>
            <a:endParaRPr lang="en-US"/>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itle Slide with Pictur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6889" y="3774328"/>
            <a:ext cx="7199311" cy="1470025"/>
          </a:xfrm>
        </p:spPr>
        <p:txBody>
          <a:bodyPr anchor="b" anchorCtr="0"/>
          <a:lstStyle>
            <a:lvl1pPr algn="l">
              <a:defRPr sz="4800"/>
            </a:lvl1pPr>
          </a:lstStyle>
          <a:p>
            <a:r>
              <a:rPr lang="en-US" smtClean="0"/>
              <a:t>Click to edit Master title style</a:t>
            </a:r>
            <a:endParaRPr/>
          </a:p>
        </p:txBody>
      </p:sp>
      <p:sp>
        <p:nvSpPr>
          <p:cNvPr id="3" name="Subtitle 2"/>
          <p:cNvSpPr>
            <a:spLocks noGrp="1"/>
          </p:cNvSpPr>
          <p:nvPr>
            <p:ph type="subTitle" idx="1"/>
          </p:nvPr>
        </p:nvSpPr>
        <p:spPr>
          <a:xfrm>
            <a:off x="496888" y="5257800"/>
            <a:ext cx="7199312" cy="990600"/>
          </a:xfrm>
        </p:spPr>
        <p:txBody>
          <a:bodyPr vert="horz" lIns="91440" tIns="45720" rIns="91440" bIns="45720" rtlCol="0" anchor="t" anchorCtr="0">
            <a:noAutofit/>
          </a:bodyPr>
          <a:lstStyle>
            <a:lvl1pPr marL="0" indent="0" algn="l"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8AE0CB86-DE8E-E44D-9E86-5A2460EE79F1}" type="datetimeFigureOut">
              <a:rPr lang="en-US" smtClean="0"/>
              <a:pPr/>
              <a:t>3/14/10</a:t>
            </a:fld>
            <a:endParaRPr lang="en-US"/>
          </a:p>
        </p:txBody>
      </p:sp>
      <p:sp>
        <p:nvSpPr>
          <p:cNvPr id="5" name="Footer Placeholder 4"/>
          <p:cNvSpPr>
            <a:spLocks noGrp="1"/>
          </p:cNvSpPr>
          <p:nvPr>
            <p:ph type="ftr" sz="quarter" idx="11"/>
          </p:nvPr>
        </p:nvSpPr>
        <p:spPr/>
        <p:txBody>
          <a:bodyPr/>
          <a:lstStyle/>
          <a:p>
            <a:endParaRPr lang="en-US"/>
          </a:p>
        </p:txBody>
      </p:sp>
      <p:sp>
        <p:nvSpPr>
          <p:cNvPr id="8" name="Picture Placeholder 7"/>
          <p:cNvSpPr>
            <a:spLocks noGrp="1"/>
          </p:cNvSpPr>
          <p:nvPr>
            <p:ph type="pic" sz="quarter" idx="12"/>
          </p:nvPr>
        </p:nvSpPr>
        <p:spPr>
          <a:xfrm rot="504148">
            <a:off x="4493544" y="555043"/>
            <a:ext cx="4142460" cy="3085398"/>
          </a:xfrm>
          <a:solidFill>
            <a:srgbClr val="FFFFFF">
              <a:shade val="85000"/>
            </a:srgbClr>
          </a:solidFill>
          <a:ln w="38100" cap="sq">
            <a:solidFill>
              <a:srgbClr val="FDFDFD"/>
            </a:solidFill>
            <a:miter lim="800000"/>
          </a:ln>
          <a:effectLst>
            <a:outerShdw blurRad="57150" dist="37500" dir="7560000" sy="98000" kx="110000" ky="200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Click icon to add picture</a:t>
            </a:r>
            <a:endParaRPr/>
          </a:p>
        </p:txBody>
      </p:sp>
    </p:spTree>
  </p:cSld>
  <p:clrMapOvr>
    <a:overrideClrMapping bg1="lt1" tx1="dk1" bg2="lt2" tx2="dk2" accent1="accent1" accent2="accent2" accent3="accent3" accent4="accent4" accent5="accent5" accent6="accent6" hlink="hlink" folHlink="folHlink"/>
  </p:clrMapOvr>
  <p:transition spd="slow"/>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2236694"/>
            <a:ext cx="7612063" cy="1362075"/>
          </a:xfrm>
        </p:spPr>
        <p:txBody>
          <a:bodyPr vert="horz" lIns="91440" tIns="45720" rIns="91440" bIns="45720" rtlCol="0" anchor="b" anchorCtr="0">
            <a:noAutofit/>
          </a:bodyPr>
          <a:lst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765175" y="3617259"/>
            <a:ext cx="7612063" cy="1500187"/>
          </a:xfrm>
        </p:spPr>
        <p:txBody>
          <a:bodyPr vert="horz" lIns="91440" tIns="45720" rIns="91440" bIns="45720" rtlCol="0" anchor="t" anchorCtr="0">
            <a:noAutofit/>
          </a:bodyPr>
          <a:lstStyle>
            <a:lvl1pPr marL="0" indent="0" algn="ctr"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E0CB86-DE8E-E44D-9E86-5A2460EE79F1}" type="datetimeFigureOut">
              <a:rPr lang="en-US" smtClean="0"/>
              <a:pPr/>
              <a:t>3/14/10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09067E-2D17-0D4C-9B2A-D7169613B017}" type="slidenum">
              <a:rPr lang="en-US" smtClean="0"/>
              <a:pPr/>
              <a:t>‹#›</a:t>
            </a:fld>
            <a:endParaRPr lang="en-US"/>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p>
            <a:r>
              <a:rPr lang="en-US" smtClean="0"/>
              <a:t>Click to edit Master title style</a:t>
            </a:r>
            <a:endParaRPr/>
          </a:p>
        </p:txBody>
      </p:sp>
      <p:sp>
        <p:nvSpPr>
          <p:cNvPr id="3" name="Content Placeholder 2"/>
          <p:cNvSpPr>
            <a:spLocks noGrp="1"/>
          </p:cNvSpPr>
          <p:nvPr>
            <p:ph sz="half" idx="1"/>
          </p:nvPr>
        </p:nvSpPr>
        <p:spPr>
          <a:xfrm>
            <a:off x="765175" y="2084388"/>
            <a:ext cx="3657600" cy="418306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719637" y="2084388"/>
            <a:ext cx="3657600" cy="418306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8AE0CB86-DE8E-E44D-9E86-5A2460EE79F1}" type="datetimeFigureOut">
              <a:rPr lang="en-US" smtClean="0"/>
              <a:pPr/>
              <a:t>3/14/10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09067E-2D17-0D4C-9B2A-D7169613B017}" type="slidenum">
              <a:rPr lang="en-US" smtClean="0"/>
              <a:pPr/>
              <a:t>‹#›</a:t>
            </a:fld>
            <a:endParaRPr lang="en-US"/>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65174"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5174" y="2649071"/>
            <a:ext cx="3657600" cy="3608293"/>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719637"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19637" y="2649071"/>
            <a:ext cx="3657600" cy="3608293"/>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8AE0CB86-DE8E-E44D-9E86-5A2460EE79F1}" type="datetimeFigureOut">
              <a:rPr lang="en-US" smtClean="0"/>
              <a:pPr/>
              <a:t>3/14/10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09067E-2D17-0D4C-9B2A-D7169613B017}" type="slidenum">
              <a:rPr lang="en-US" smtClean="0"/>
              <a:pPr/>
              <a:t>‹#›</a:t>
            </a:fld>
            <a:endParaRPr lang="en-US"/>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8AE0CB86-DE8E-E44D-9E86-5A2460EE79F1}" type="datetimeFigureOut">
              <a:rPr lang="en-US" smtClean="0"/>
              <a:pPr/>
              <a:t>3/14/10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09067E-2D17-0D4C-9B2A-D7169613B017}" type="slidenum">
              <a:rPr lang="en-US" smtClean="0"/>
              <a:pPr/>
              <a:t>‹#›</a:t>
            </a:fld>
            <a:endParaRPr lang="en-US"/>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bg>
      <p:bgRef idx="1001">
        <a:schemeClr val="bg1"/>
      </p:bgRef>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E0CB86-DE8E-E44D-9E86-5A2460EE79F1}" type="datetimeFigureOut">
              <a:rPr lang="en-US" smtClean="0"/>
              <a:pPr/>
              <a:t>3/14/10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09067E-2D17-0D4C-9B2A-D7169613B01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495800" y="381000"/>
            <a:ext cx="4149725" cy="5886450"/>
          </a:xfrm>
        </p:spPr>
        <p:txBody>
          <a:bodyPr>
            <a:normAutofit/>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ct val="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8AE0CB86-DE8E-E44D-9E86-5A2460EE79F1}" type="datetimeFigureOut">
              <a:rPr lang="en-US" smtClean="0"/>
              <a:pPr/>
              <a:t>3/14/10</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3F09067E-2D17-0D4C-9B2A-D7169613B017}" type="slidenum">
              <a:rPr lang="en-US" smtClean="0"/>
              <a:pPr/>
              <a:t>‹#›</a:t>
            </a:fld>
            <a:endParaRPr lang="en-US"/>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4267200"/>
            <a:ext cx="7612063" cy="1100138"/>
          </a:xfrm>
        </p:spPr>
        <p:txBody>
          <a:bodyPr anchor="b"/>
          <a:lstStyle>
            <a:lvl1pPr algn="ctr">
              <a:defRPr sz="4400" b="0">
                <a:solidFill>
                  <a:schemeClr val="bg1"/>
                </a:solidFill>
                <a:effectLst>
                  <a:outerShdw blurRad="63500" dist="50800" dir="2700000" algn="tl" rotWithShape="0">
                    <a:prstClr val="black">
                      <a:alpha val="50000"/>
                    </a:prstClr>
                  </a:outerShdw>
                </a:effectLst>
              </a:defRPr>
            </a:lvl1pPr>
          </a:lstStyle>
          <a:p>
            <a:r>
              <a:rPr lang="en-US" smtClean="0"/>
              <a:t>Click to edit Master title style</a:t>
            </a:r>
            <a:endParaRPr/>
          </a:p>
        </p:txBody>
      </p:sp>
      <p:sp>
        <p:nvSpPr>
          <p:cNvPr id="3" name="Picture Placeholder 2"/>
          <p:cNvSpPr>
            <a:spLocks noGrp="1"/>
          </p:cNvSpPr>
          <p:nvPr>
            <p:ph type="pic" idx="1"/>
          </p:nvPr>
        </p:nvSpPr>
        <p:spPr>
          <a:xfrm rot="21414040">
            <a:off x="1779080" y="450465"/>
            <a:ext cx="5486400" cy="3626214"/>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vert="horz" lIns="91440" tIns="45720" rIns="91440" bIns="45720" rtlCol="0">
            <a:normAutofit/>
          </a:bodyPr>
          <a:lstStyle>
            <a:lvl1pPr marL="342900" indent="-342900" algn="l" defTabSz="914400" rtl="0" eaLnBrk="1" latinLnBrk="0" hangingPunct="1">
              <a:spcBef>
                <a:spcPts val="2000"/>
              </a:spcBef>
              <a:buFont typeface="Wingdings 2" pitchFamily="18" charset="2"/>
              <a:buNone/>
              <a:defRPr sz="1800" kern="1200">
                <a:solidFill>
                  <a:schemeClr val="bg1"/>
                </a:solidFill>
                <a:effectLst>
                  <a:outerShdw blurRad="63500" dist="50800" dir="2700000" algn="tl" rotWithShape="0">
                    <a:prstClr val="black">
                      <a:alpha val="5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765175" y="5443538"/>
            <a:ext cx="7612063" cy="804862"/>
          </a:xfrm>
        </p:spPr>
        <p:txBody>
          <a:bodyPr>
            <a:normAutofit/>
          </a:bodyPr>
          <a:lstStyle>
            <a:lvl1pPr marL="0" indent="0" algn="ctr">
              <a:spcBef>
                <a:spcPts val="300"/>
              </a:spcBef>
              <a:buNone/>
              <a:defRPr sz="1800">
                <a:effectLst>
                  <a:outerShdw blurRad="63500" dist="50800" dir="2700000" algn="tl" rotWithShape="0">
                    <a:prstClr val="black">
                      <a:alpha val="50000"/>
                    </a:prstClr>
                  </a:outerShdw>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E0CB86-DE8E-E44D-9E86-5A2460EE79F1}" type="datetimeFigureOut">
              <a:rPr lang="en-US" smtClean="0"/>
              <a:pPr/>
              <a:t>3/14/10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09067E-2D17-0D4C-9B2A-D7169613B017}" type="slidenum">
              <a:rPr lang="en-US" smtClean="0"/>
              <a:pPr/>
              <a:t>‹#›</a:t>
            </a:fld>
            <a:endParaRPr lang="en-US"/>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Pictures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ct val="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8AE0CB86-DE8E-E44D-9E86-5A2460EE79F1}" type="datetimeFigureOut">
              <a:rPr lang="en-US" smtClean="0"/>
              <a:pPr/>
              <a:t>3/14/10</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3F09067E-2D17-0D4C-9B2A-D7169613B017}" type="slidenum">
              <a:rPr lang="en-US" smtClean="0"/>
              <a:pPr/>
              <a:t>‹#›</a:t>
            </a:fld>
            <a:endParaRPr lang="en-US"/>
          </a:p>
        </p:txBody>
      </p:sp>
      <p:sp>
        <p:nvSpPr>
          <p:cNvPr id="9" name="Picture Placeholder 7"/>
          <p:cNvSpPr>
            <a:spLocks noGrp="1"/>
          </p:cNvSpPr>
          <p:nvPr>
            <p:ph type="pic" sz="quarter" idx="14"/>
          </p:nvPr>
        </p:nvSpPr>
        <p:spPr>
          <a:xfrm rot="307655">
            <a:off x="4082874" y="3187732"/>
            <a:ext cx="4141140" cy="2881378"/>
          </a:xfrm>
          <a:solidFill>
            <a:srgbClr val="FFFFFF">
              <a:shade val="85000"/>
            </a:srgbClr>
          </a:solidFill>
          <a:ln w="38100" cap="sq">
            <a:solidFill>
              <a:srgbClr val="FDFDFD"/>
            </a:solidFill>
            <a:miter lim="800000"/>
          </a:ln>
          <a:effectLst>
            <a:outerShdw blurRad="88900" dist="25400" dir="72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Click icon to add picture</a:t>
            </a:r>
            <a:endParaRPr/>
          </a:p>
        </p:txBody>
      </p:sp>
      <p:sp>
        <p:nvSpPr>
          <p:cNvPr id="8" name="Picture Placeholder 7"/>
          <p:cNvSpPr>
            <a:spLocks noGrp="1"/>
          </p:cNvSpPr>
          <p:nvPr>
            <p:ph type="pic" sz="quarter" idx="13"/>
          </p:nvPr>
        </p:nvSpPr>
        <p:spPr>
          <a:xfrm rot="21414752">
            <a:off x="4623469" y="338031"/>
            <a:ext cx="4141140" cy="2881378"/>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Click icon to add picture</a:t>
            </a:r>
            <a:endParaRPr/>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E0CB86-DE8E-E44D-9E86-5A2460EE79F1}" type="datetimeFigureOut">
              <a:rPr lang="en-US" smtClean="0"/>
              <a:pPr/>
              <a:t>3/14/10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09067E-2D17-0D4C-9B2A-D7169613B017}" type="slidenum">
              <a:rPr lang="en-US" smtClean="0"/>
              <a:pPr/>
              <a:t>‹#›</a:t>
            </a:fld>
            <a:endParaRPr lang="en-US"/>
          </a:p>
        </p:txBody>
      </p:sp>
    </p:spTree>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457200"/>
            <a:ext cx="1497106" cy="581025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496888" y="457200"/>
            <a:ext cx="6513511" cy="5810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E0CB86-DE8E-E44D-9E86-5A2460EE79F1}" type="datetimeFigureOut">
              <a:rPr lang="en-US" smtClean="0"/>
              <a:pPr/>
              <a:t>3/14/10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09067E-2D17-0D4C-9B2A-D7169613B017}" type="slidenum">
              <a:rPr lang="en-US" smtClean="0"/>
              <a:pPr/>
              <a:t>‹#›</a:t>
            </a:fld>
            <a:endParaRPr lang="en-US"/>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5174" y="79468"/>
            <a:ext cx="7612063" cy="1417638"/>
          </a:xfrm>
          <a:prstGeom prst="rect">
            <a:avLst/>
          </a:prstGeom>
        </p:spPr>
        <p:txBody>
          <a:bodyPr vert="horz" lIns="91440" tIns="45720" rIns="91440" bIns="45720" rtlCol="0" anchor="ctr" anchorCtr="0">
            <a:noAutofit/>
          </a:bodyPr>
          <a:lstStyle/>
          <a:p>
            <a:r>
              <a:rPr lang="en-US" smtClean="0"/>
              <a:t>Click to edit Master title style</a:t>
            </a:r>
            <a:endParaRPr/>
          </a:p>
        </p:txBody>
      </p:sp>
      <p:sp>
        <p:nvSpPr>
          <p:cNvPr id="3" name="Text Placeholder 2"/>
          <p:cNvSpPr>
            <a:spLocks noGrp="1"/>
          </p:cNvSpPr>
          <p:nvPr>
            <p:ph type="body" idx="1"/>
          </p:nvPr>
        </p:nvSpPr>
        <p:spPr>
          <a:xfrm>
            <a:off x="765175" y="2070846"/>
            <a:ext cx="7612064" cy="418203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defRPr>
            </a:lvl1pPr>
          </a:lstStyle>
          <a:p>
            <a:fld id="{8AE0CB86-DE8E-E44D-9E86-5A2460EE79F1}" type="datetimeFigureOut">
              <a:rPr lang="en-US" smtClean="0"/>
              <a:pPr/>
              <a:t>3/14/10</a:t>
            </a:fld>
            <a:endParaRPr lang="en-US"/>
          </a:p>
        </p:txBody>
      </p:sp>
      <p:sp>
        <p:nvSpPr>
          <p:cNvPr id="5" name="Footer Placeholder 4"/>
          <p:cNvSpPr>
            <a:spLocks noGrp="1"/>
          </p:cNvSpPr>
          <p:nvPr>
            <p:ph type="ftr" sz="quarter" idx="3"/>
          </p:nvPr>
        </p:nvSpPr>
        <p:spPr>
          <a:xfrm>
            <a:off x="443753" y="6356350"/>
            <a:ext cx="2895600"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4305300" y="6356350"/>
            <a:ext cx="533400" cy="365125"/>
          </a:xfrm>
          <a:prstGeom prst="rect">
            <a:avLst/>
          </a:prstGeom>
        </p:spPr>
        <p:txBody>
          <a:bodyPr vert="horz" lIns="91440" tIns="45720" rIns="91440" bIns="45720" rtlCol="0" anchor="ctr"/>
          <a:lstStyle>
            <a:lvl1pPr algn="ctr">
              <a:defRPr sz="1200">
                <a:solidFill>
                  <a:schemeClr val="bg1"/>
                </a:solidFill>
              </a:defRPr>
            </a:lvl1pPr>
          </a:lstStyle>
          <a:p>
            <a:fld id="{3F09067E-2D17-0D4C-9B2A-D7169613B01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spd="slow"/>
  <p:txStyles>
    <p:title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p:titleStyle>
    <p:bodyStyle>
      <a:lvl1pPr marL="342900" indent="-342900" algn="l" defTabSz="914400" rtl="0" eaLnBrk="1" latinLnBrk="0" hangingPunct="1">
        <a:spcBef>
          <a:spcPts val="2000"/>
        </a:spcBef>
        <a:buFont typeface="Wingdings 2" pitchFamily="18" charset="2"/>
        <a:buChar char=""/>
        <a:defRPr sz="2400" kern="1200">
          <a:solidFill>
            <a:schemeClr val="bg1"/>
          </a:solidFill>
          <a:effectLst>
            <a:outerShdw blurRad="63500" dist="50800" dir="2700000" algn="tl" rotWithShape="0">
              <a:prstClr val="black">
                <a:alpha val="50000"/>
              </a:prstClr>
            </a:outerShdw>
          </a:effectLst>
          <a:latin typeface="+mn-lt"/>
          <a:ea typeface="+mn-ea"/>
          <a:cs typeface="+mn-cs"/>
        </a:defRPr>
      </a:lvl1pPr>
      <a:lvl2pPr marL="685800" indent="-336550" algn="l" defTabSz="914400" rtl="0" eaLnBrk="1" latinLnBrk="0" hangingPunct="1">
        <a:spcBef>
          <a:spcPts val="600"/>
        </a:spcBef>
        <a:buFont typeface="Wingdings 2" pitchFamily="18" charset="2"/>
        <a:buChar char=""/>
        <a:defRPr sz="2200" kern="1200">
          <a:solidFill>
            <a:schemeClr val="bg1"/>
          </a:solidFill>
          <a:effectLst>
            <a:outerShdw blurRad="63500" dist="50800" dir="2700000" algn="tl" rotWithShape="0">
              <a:prstClr val="black">
                <a:alpha val="50000"/>
              </a:prstClr>
            </a:outerShdw>
          </a:effectLst>
          <a:latin typeface="+mn-lt"/>
          <a:ea typeface="+mn-ea"/>
          <a:cs typeface="+mn-cs"/>
        </a:defRPr>
      </a:lvl2pPr>
      <a:lvl3pPr marL="1035050" indent="-349250" algn="l" defTabSz="914400" rtl="0" eaLnBrk="1" latinLnBrk="0" hangingPunct="1">
        <a:spcBef>
          <a:spcPts val="600"/>
        </a:spcBef>
        <a:buFont typeface="Wingdings 2" pitchFamily="18" charset="2"/>
        <a:buChar char=""/>
        <a:defRPr sz="2000" kern="1200">
          <a:solidFill>
            <a:schemeClr val="bg1"/>
          </a:solidFill>
          <a:effectLst>
            <a:outerShdw blurRad="63500" dist="50800" dir="2700000" algn="tl" rotWithShape="0">
              <a:prstClr val="black">
                <a:alpha val="50000"/>
              </a:prstClr>
            </a:outerShdw>
          </a:effectLst>
          <a:latin typeface="+mn-lt"/>
          <a:ea typeface="+mn-ea"/>
          <a:cs typeface="+mn-cs"/>
        </a:defRPr>
      </a:lvl3pPr>
      <a:lvl4pPr marL="1371600" indent="-3365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4pPr>
      <a:lvl5pPr marL="1720850" indent="-3492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10.jpeg"/><Relationship Id="rId3"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12.gif"/><Relationship Id="rId3" Type="http://schemas.openxmlformats.org/officeDocument/2006/relationships/image" Target="../media/image1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png"/><Relationship Id="rId3" Type="http://schemas.openxmlformats.org/officeDocument/2006/relationships/hyperlink" Target="http://www.ecodudes.yolasite.com" TargetMode="External"/><Relationship Id="rId4" Type="http://schemas.openxmlformats.org/officeDocument/2006/relationships/hyperlink" Target="http://www.youtube.com/watch?v=JON0U6pESrQ"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chart" Target="../charts/char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chart" Target="../charts/chart2.xml"/><Relationship Id="rId3" Type="http://schemas.openxmlformats.org/officeDocument/2006/relationships/chart" Target="../charts/char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Lucida Calligraphy"/>
                <a:cs typeface="Lucida Calligraphy"/>
              </a:rPr>
              <a:t>Eco Dudes</a:t>
            </a:r>
            <a:endParaRPr lang="en-US" dirty="0">
              <a:latin typeface="Lucida Calligraphy"/>
              <a:cs typeface="Lucida Calligraphy"/>
            </a:endParaRPr>
          </a:p>
        </p:txBody>
      </p:sp>
      <p:pic>
        <p:nvPicPr>
          <p:cNvPr id="6" name="Picture Placeholder 5" descr="11061234.jpg"/>
          <p:cNvPicPr>
            <a:picLocks noGrp="1" noChangeAspect="1"/>
          </p:cNvPicPr>
          <p:nvPr>
            <p:ph type="pic" idx="1"/>
          </p:nvPr>
        </p:nvPicPr>
        <p:blipFill>
          <a:blip r:embed="rId2"/>
          <a:srcRect l="-6743" r="-6743"/>
          <a:stretch>
            <a:fillRect/>
          </a:stretch>
        </p:blipFill>
        <p:spPr>
          <a:xfrm rot="21016865">
            <a:off x="2095494" y="573647"/>
            <a:ext cx="5486400" cy="3626214"/>
          </a:xfrm>
          <a:effectLst>
            <a:glow rad="101600">
              <a:schemeClr val="tx2">
                <a:alpha val="75000"/>
              </a:schemeClr>
            </a:glow>
            <a:outerShdw blurRad="88900" dist="25400" dir="5400000" sx="101000" sy="101000" algn="t" rotWithShape="0">
              <a:prstClr val="black">
                <a:alpha val="50000"/>
              </a:prstClr>
            </a:outerShdw>
            <a:softEdge rad="76200"/>
          </a:effectLst>
        </p:spPr>
      </p:pic>
      <p:sp>
        <p:nvSpPr>
          <p:cNvPr id="3" name="Subtitle 2"/>
          <p:cNvSpPr>
            <a:spLocks noGrp="1"/>
          </p:cNvSpPr>
          <p:nvPr>
            <p:ph type="body" sz="half" idx="2"/>
          </p:nvPr>
        </p:nvSpPr>
        <p:spPr/>
        <p:txBody>
          <a:bodyPr>
            <a:normAutofit lnSpcReduction="10000"/>
          </a:bodyPr>
          <a:lstStyle/>
          <a:p>
            <a:pPr>
              <a:lnSpc>
                <a:spcPct val="80000"/>
              </a:lnSpc>
              <a:defRPr/>
            </a:pPr>
            <a:r>
              <a:rPr lang="en-US" dirty="0" smtClean="0">
                <a:latin typeface="Book Antiqua"/>
                <a:cs typeface="Book Antiqua"/>
              </a:rPr>
              <a:t>Tate J., Connor W., Jacob P., Sam L., Gabe F.</a:t>
            </a:r>
          </a:p>
          <a:p>
            <a:pPr>
              <a:lnSpc>
                <a:spcPct val="80000"/>
              </a:lnSpc>
              <a:defRPr/>
            </a:pPr>
            <a:r>
              <a:rPr lang="en-US" dirty="0" smtClean="0">
                <a:latin typeface="Book Antiqua"/>
                <a:cs typeface="Book Antiqua"/>
              </a:rPr>
              <a:t>Charles City Middle School</a:t>
            </a:r>
          </a:p>
          <a:p>
            <a:pPr>
              <a:lnSpc>
                <a:spcPct val="80000"/>
              </a:lnSpc>
              <a:defRPr/>
            </a:pPr>
            <a:r>
              <a:rPr lang="en-US" dirty="0" smtClean="0">
                <a:latin typeface="Book Antiqua"/>
                <a:cs typeface="Book Antiqua"/>
              </a:rPr>
              <a:t>Charles City, Iowa</a:t>
            </a:r>
          </a:p>
          <a:p>
            <a:endParaRPr lang="en-US" dirty="0">
              <a:latin typeface="Book Antiqua"/>
              <a:cs typeface="Book Antiqua"/>
            </a:endParaRPr>
          </a:p>
        </p:txBody>
      </p:sp>
      <p:pic>
        <p:nvPicPr>
          <p:cNvPr id="4" name="Picture 36" descr="LEXUS logo"/>
          <p:cNvPicPr>
            <a:picLocks noChangeAspect="1" noChangeArrowheads="1"/>
          </p:cNvPicPr>
          <p:nvPr/>
        </p:nvPicPr>
        <p:blipFill>
          <a:blip r:embed="rId3"/>
          <a:srcRect/>
          <a:stretch>
            <a:fillRect/>
          </a:stretch>
        </p:blipFill>
        <p:spPr bwMode="auto">
          <a:xfrm rot="405381">
            <a:off x="54441" y="581689"/>
            <a:ext cx="2286000" cy="1060450"/>
          </a:xfrm>
          <a:prstGeom prst="rect">
            <a:avLst/>
          </a:prstGeom>
          <a:noFill/>
          <a:ln w="9525">
            <a:noFill/>
            <a:miter lim="800000"/>
            <a:headEnd/>
            <a:tailEnd/>
          </a:ln>
          <a:effectLst>
            <a:glow rad="101600">
              <a:schemeClr val="tx2">
                <a:alpha val="75000"/>
              </a:schemeClr>
            </a:glow>
          </a:effectLst>
        </p:spPr>
      </p:pic>
      <p:sp>
        <p:nvSpPr>
          <p:cNvPr id="7" name="Text Box 8"/>
          <p:cNvSpPr txBox="1">
            <a:spLocks noChangeArrowheads="1"/>
          </p:cNvSpPr>
          <p:nvPr/>
        </p:nvSpPr>
        <p:spPr bwMode="auto">
          <a:xfrm>
            <a:off x="6474432" y="136575"/>
            <a:ext cx="2438400" cy="314325"/>
          </a:xfrm>
          <a:prstGeom prst="rect">
            <a:avLst/>
          </a:prstGeom>
          <a:noFill/>
          <a:ln w="9525">
            <a:noFill/>
            <a:miter lim="800000"/>
            <a:headEnd/>
            <a:tailEnd/>
          </a:ln>
        </p:spPr>
        <p:txBody>
          <a:bodyPr>
            <a:prstTxWarp prst="textNoShape">
              <a:avLst/>
            </a:prstTxWarp>
            <a:spAutoFit/>
          </a:bodyPr>
          <a:lstStyle/>
          <a:p>
            <a:pPr algn="r" eaLnBrk="0" hangingPunct="0"/>
            <a:r>
              <a:rPr lang="en-US" sz="1400" b="1">
                <a:latin typeface="Times New Roman" charset="0"/>
              </a:rPr>
              <a:t>Final Challenge  #3</a:t>
            </a: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a:xfrm>
            <a:off x="312930" y="79468"/>
            <a:ext cx="8831070" cy="1417638"/>
          </a:xfrm>
        </p:spPr>
        <p:txBody>
          <a:bodyPr/>
          <a:lstStyle/>
          <a:p>
            <a:r>
              <a:rPr lang="en-US" b="1" dirty="0" smtClean="0">
                <a:latin typeface="Lucida Calligraphy"/>
                <a:cs typeface="Lucida Calligraphy"/>
              </a:rPr>
              <a:t>Part 1: What’s the environmental issue?</a:t>
            </a:r>
            <a:endParaRPr lang="en-US" dirty="0">
              <a:latin typeface="Lucida Calligraphy"/>
              <a:cs typeface="Lucida Calligraphy"/>
            </a:endParaRPr>
          </a:p>
        </p:txBody>
      </p:sp>
      <p:sp>
        <p:nvSpPr>
          <p:cNvPr id="6" name="Rectangle 38"/>
          <p:cNvSpPr txBox="1">
            <a:spLocks noChangeArrowheads="1"/>
          </p:cNvSpPr>
          <p:nvPr/>
        </p:nvSpPr>
        <p:spPr>
          <a:xfrm>
            <a:off x="0" y="1755348"/>
            <a:ext cx="9144000" cy="5102651"/>
          </a:xfrm>
          <a:prstGeom prst="rect">
            <a:avLst/>
          </a:prstGeom>
        </p:spPr>
        <p:txBody>
          <a:bodyPr vert="horz" lIns="91440" tIns="45720" rIns="91440" bIns="45720" rtlCol="0">
            <a:noAutofit/>
          </a:bodyPr>
          <a:lstStyle/>
          <a:p>
            <a:pPr marL="342900" marR="0" lvl="0" indent="-342900" defTabSz="914400" rtl="0" eaLnBrk="1" fontAlgn="auto" latinLnBrk="0" hangingPunct="1">
              <a:lnSpc>
                <a:spcPct val="100000"/>
              </a:lnSpc>
              <a:spcBef>
                <a:spcPts val="2000"/>
              </a:spcBef>
              <a:spcAft>
                <a:spcPts val="0"/>
              </a:spcAft>
              <a:buClrTx/>
              <a:buSzTx/>
              <a:buFontTx/>
              <a:buNone/>
              <a:tabLst/>
              <a:defRPr/>
            </a:pPr>
            <a:r>
              <a:rPr kumimoji="0" lang="en-US" sz="170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For</a:t>
            </a:r>
            <a:r>
              <a:rPr kumimoji="0" lang="en-US" sz="170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our topic we decided to educate people about actions they can take to lead a more green lifestyle.  We felt that this information would benefit people not only within but beyond our community.  We selected this </a:t>
            </a:r>
            <a:r>
              <a:rPr lang="en-US" sz="1700" dirty="0" smtClean="0">
                <a:solidFill>
                  <a:schemeClr val="bg1"/>
                </a:solidFill>
                <a:effectLst>
                  <a:outerShdw blurRad="63500" dist="50800" dir="2700000" algn="tl" rotWithShape="0">
                    <a:prstClr val="black">
                      <a:alpha val="50000"/>
                    </a:prstClr>
                  </a:outerShdw>
                </a:effectLst>
                <a:latin typeface="Book Antiqua"/>
                <a:cs typeface="Book Antiqua"/>
              </a:rPr>
              <a:t>topic because we felt that by educating people about a wide range of green options in their daily lives we would be able to affect more change as our audience would be able to select the topics most useful to them.</a:t>
            </a:r>
          </a:p>
          <a:p>
            <a:pPr marL="342900" marR="0" lvl="0" indent="-342900" algn="l" defTabSz="914400" rtl="0" eaLnBrk="1" fontAlgn="auto" latinLnBrk="0" hangingPunct="1">
              <a:lnSpc>
                <a:spcPct val="100000"/>
              </a:lnSpc>
              <a:spcBef>
                <a:spcPts val="2000"/>
              </a:spcBef>
              <a:spcAft>
                <a:spcPts val="0"/>
              </a:spcAft>
              <a:buClrTx/>
              <a:buSzTx/>
              <a:buFontTx/>
              <a:buNone/>
              <a:tabLst/>
              <a:defRPr/>
            </a:pPr>
            <a:r>
              <a:rPr kumimoji="0" lang="en-US" sz="170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We decided to address a variety of topics all relating to an eco-friendly home and how to live a green lifestyle.  We focused our information campaign on the following five topics:</a:t>
            </a:r>
          </a:p>
          <a:p>
            <a:pPr marL="800100" lvl="1" indent="-342900" defTabSz="914400">
              <a:spcBef>
                <a:spcPts val="2000"/>
              </a:spcBef>
              <a:buClr>
                <a:schemeClr val="accent2"/>
              </a:buClr>
              <a:buFont typeface="+mj-lt"/>
              <a:buAutoNum type="arabicPeriod"/>
              <a:defRPr/>
            </a:pPr>
            <a:r>
              <a:rPr lang="en-US" sz="1700" i="1" dirty="0" smtClean="0">
                <a:solidFill>
                  <a:schemeClr val="bg1"/>
                </a:solidFill>
                <a:effectLst>
                  <a:outerShdw blurRad="63500" dist="50800" dir="2700000" algn="tl" rotWithShape="0">
                    <a:prstClr val="black">
                      <a:alpha val="50000"/>
                    </a:prstClr>
                  </a:outerShdw>
                </a:effectLst>
                <a:latin typeface="Book Antiqua"/>
                <a:cs typeface="Book Antiqua"/>
              </a:rPr>
              <a:t>How to Compost</a:t>
            </a:r>
          </a:p>
          <a:p>
            <a:pPr marL="800100" lvl="1" indent="-342900" defTabSz="914400">
              <a:spcBef>
                <a:spcPts val="2000"/>
              </a:spcBef>
              <a:buClr>
                <a:schemeClr val="accent2"/>
              </a:buClr>
              <a:buFont typeface="+mj-lt"/>
              <a:buAutoNum type="arabicPeriod"/>
              <a:defRPr/>
            </a:pPr>
            <a:r>
              <a:rPr kumimoji="0" lang="en-US" sz="17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Water</a:t>
            </a:r>
            <a:r>
              <a:rPr kumimoji="0" lang="en-US" sz="1700" i="1"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and Energy Conservation</a:t>
            </a:r>
            <a:endParaRPr lang="en-US" sz="1700" i="1" dirty="0" smtClean="0">
              <a:solidFill>
                <a:schemeClr val="bg1"/>
              </a:solidFill>
              <a:effectLst>
                <a:outerShdw blurRad="63500" dist="50800" dir="2700000" algn="tl" rotWithShape="0">
                  <a:prstClr val="black">
                    <a:alpha val="50000"/>
                  </a:prstClr>
                </a:outerShdw>
              </a:effectLst>
              <a:latin typeface="Book Antiqua"/>
              <a:cs typeface="Book Antiqua"/>
            </a:endParaRPr>
          </a:p>
          <a:p>
            <a:pPr marL="800100" lvl="1" indent="-342900" defTabSz="914400">
              <a:spcBef>
                <a:spcPts val="2000"/>
              </a:spcBef>
              <a:buClr>
                <a:schemeClr val="accent2"/>
              </a:buClr>
              <a:buFont typeface="+mj-lt"/>
              <a:buAutoNum type="arabicPeriod"/>
              <a:defRPr/>
            </a:pPr>
            <a:r>
              <a:rPr kumimoji="0" lang="en-US" sz="17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Carpooling</a:t>
            </a:r>
          </a:p>
          <a:p>
            <a:pPr marL="800100" lvl="1" indent="-342900" defTabSz="914400">
              <a:spcBef>
                <a:spcPts val="2000"/>
              </a:spcBef>
              <a:buClr>
                <a:schemeClr val="accent2"/>
              </a:buClr>
              <a:buFont typeface="+mj-lt"/>
              <a:buAutoNum type="arabicPeriod"/>
              <a:defRPr/>
            </a:pPr>
            <a:r>
              <a:rPr lang="en-US" sz="1700" i="1" dirty="0" smtClean="0">
                <a:solidFill>
                  <a:schemeClr val="bg1"/>
                </a:solidFill>
                <a:effectLst>
                  <a:outerShdw blurRad="63500" dist="50800" dir="2700000" algn="tl" rotWithShape="0">
                    <a:prstClr val="black">
                      <a:alpha val="50000"/>
                    </a:prstClr>
                  </a:outerShdw>
                </a:effectLst>
                <a:latin typeface="Book Antiqua"/>
                <a:cs typeface="Book Antiqua"/>
              </a:rPr>
              <a:t>Buy Fresh, Buy Local</a:t>
            </a:r>
          </a:p>
          <a:p>
            <a:pPr marL="800100" lvl="1" indent="-342900" defTabSz="914400">
              <a:spcBef>
                <a:spcPts val="2000"/>
              </a:spcBef>
              <a:buClr>
                <a:schemeClr val="accent2"/>
              </a:buClr>
              <a:buFont typeface="+mj-lt"/>
              <a:buAutoNum type="arabicPeriod"/>
              <a:defRPr/>
            </a:pPr>
            <a:r>
              <a:rPr kumimoji="0" lang="en-US" sz="17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Reduce,</a:t>
            </a:r>
            <a:r>
              <a:rPr kumimoji="0" lang="en-US" sz="1700" i="1"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a:t>
            </a:r>
            <a:r>
              <a:rPr kumimoji="0" lang="en-US" sz="1700" i="1"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Reuse, Recycle</a:t>
            </a:r>
            <a:endParaRPr kumimoji="0" lang="en-US" sz="17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194431"/>
                </a:solidFill>
                <a:latin typeface="Lucida Calligraphy"/>
                <a:cs typeface="Lucida Calligraphy"/>
              </a:rPr>
              <a:t>Part 2: What’s your action plan?</a:t>
            </a:r>
            <a:endParaRPr lang="en-US" dirty="0">
              <a:solidFill>
                <a:srgbClr val="194431"/>
              </a:solidFill>
              <a:latin typeface="Lucida Calligraphy"/>
              <a:cs typeface="Lucida Calligraphy"/>
            </a:endParaRPr>
          </a:p>
        </p:txBody>
      </p:sp>
      <p:sp>
        <p:nvSpPr>
          <p:cNvPr id="3" name="Rectangle 3"/>
          <p:cNvSpPr txBox="1">
            <a:spLocks noChangeArrowheads="1"/>
          </p:cNvSpPr>
          <p:nvPr/>
        </p:nvSpPr>
        <p:spPr>
          <a:xfrm>
            <a:off x="1" y="1818480"/>
            <a:ext cx="9144000" cy="4815402"/>
          </a:xfrm>
          <a:prstGeom prst="rect">
            <a:avLst/>
          </a:prstGeom>
        </p:spPr>
        <p:txBody>
          <a:bodyPr vert="horz" lIns="91440" tIns="45720" rIns="91440" bIns="45720" rtlCol="0">
            <a:noAutofit/>
          </a:bodyPr>
          <a:lstStyle/>
          <a:p>
            <a:pPr marL="342900" indent="-342900" defTabSz="914400">
              <a:spcBef>
                <a:spcPts val="2000"/>
              </a:spcBef>
              <a:buClr>
                <a:schemeClr val="accent2"/>
              </a:buClr>
              <a:buFont typeface="Wingdings" charset="2"/>
              <a:buChar char=""/>
              <a:defRPr/>
            </a:pPr>
            <a:r>
              <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Step-by-step Actions</a:t>
            </a:r>
          </a:p>
          <a:p>
            <a:pPr marL="800100" lvl="1" indent="-342900" defTabSz="914400">
              <a:spcBef>
                <a:spcPts val="2000"/>
              </a:spcBef>
              <a:buClr>
                <a:schemeClr val="accent2"/>
              </a:buClr>
              <a:buFont typeface="+mj-lt"/>
              <a:buAutoNum type="arabicPeriod"/>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Each member </a:t>
            </a: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selects </a:t>
            </a: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a topic to research</a:t>
            </a:r>
            <a:r>
              <a:rPr kumimoji="0" lang="en-US" sz="220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and </a:t>
            </a:r>
            <a:r>
              <a:rPr kumimoji="0" lang="en-US" sz="220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becomes </a:t>
            </a:r>
            <a:r>
              <a:rPr kumimoji="0" lang="en-US" sz="220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an expert </a:t>
            </a:r>
            <a:r>
              <a:rPr lang="en-US" sz="2200" dirty="0" smtClean="0">
                <a:solidFill>
                  <a:schemeClr val="bg1"/>
                </a:solidFill>
                <a:effectLst>
                  <a:outerShdw blurRad="63500" dist="50800" dir="2700000" algn="tl" rotWithShape="0">
                    <a:prstClr val="black">
                      <a:alpha val="50000"/>
                    </a:prstClr>
                  </a:outerShdw>
                </a:effectLst>
                <a:latin typeface="Book Antiqua"/>
                <a:cs typeface="Book Antiqua"/>
              </a:rPr>
              <a:t>about</a:t>
            </a:r>
          </a:p>
          <a:p>
            <a:pPr marL="800100" lvl="1" indent="-342900" defTabSz="914400">
              <a:spcBef>
                <a:spcPts val="2000"/>
              </a:spcBef>
              <a:buClr>
                <a:schemeClr val="accent2"/>
              </a:buClr>
              <a:buFont typeface="+mj-lt"/>
              <a:buAutoNum type="arabicPeriod"/>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Begin</a:t>
            </a:r>
            <a:r>
              <a:rPr kumimoji="0" lang="en-US" sz="220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development of our website and work on workshop presentations</a:t>
            </a:r>
            <a:endParaRPr lang="en-US" sz="2200" dirty="0" smtClean="0">
              <a:solidFill>
                <a:schemeClr val="bg1"/>
              </a:solidFill>
              <a:effectLst>
                <a:outerShdw blurRad="63500" dist="50800" dir="2700000" algn="tl" rotWithShape="0">
                  <a:prstClr val="black">
                    <a:alpha val="50000"/>
                  </a:prstClr>
                </a:outerShdw>
              </a:effectLst>
              <a:latin typeface="Book Antiqua"/>
              <a:cs typeface="Book Antiqua"/>
            </a:endParaRPr>
          </a:p>
          <a:p>
            <a:pPr marL="800100" lvl="1" indent="-342900" defTabSz="914400">
              <a:spcBef>
                <a:spcPts val="2000"/>
              </a:spcBef>
              <a:buClr>
                <a:schemeClr val="accent2"/>
              </a:buClr>
              <a:buFont typeface="+mj-lt"/>
              <a:buAutoNum type="arabicPeriod"/>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Publicize</a:t>
            </a:r>
            <a:r>
              <a:rPr kumimoji="0" lang="en-US" sz="220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our Live Green Workshop we are hosting through local, regional, and statewide media outlets as well as on our website</a:t>
            </a: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a:t>
            </a:r>
          </a:p>
          <a:p>
            <a:pPr marL="800100" lvl="1" indent="-342900" defTabSz="914400">
              <a:spcBef>
                <a:spcPts val="2000"/>
              </a:spcBef>
              <a:buClr>
                <a:schemeClr val="accent2"/>
              </a:buClr>
              <a:buFont typeface="+mj-lt"/>
              <a:buAutoNum type="arabicPeriod"/>
              <a:defRPr/>
            </a:pPr>
            <a:r>
              <a:rPr lang="en-US" sz="2200" dirty="0" smtClean="0">
                <a:solidFill>
                  <a:schemeClr val="bg1"/>
                </a:solidFill>
                <a:effectLst>
                  <a:outerShdw blurRad="63500" dist="50800" dir="2700000" algn="tl" rotWithShape="0">
                    <a:prstClr val="black">
                      <a:alpha val="50000"/>
                    </a:prstClr>
                  </a:outerShdw>
                </a:effectLst>
                <a:latin typeface="Book Antiqua"/>
                <a:cs typeface="Book Antiqua"/>
              </a:rPr>
              <a:t>Host the Live Green Workshop on March 9th</a:t>
            </a:r>
          </a:p>
          <a:p>
            <a:pPr marL="800100" lvl="1" indent="-342900" defTabSz="914400">
              <a:spcBef>
                <a:spcPts val="2000"/>
              </a:spcBef>
              <a:buClr>
                <a:schemeClr val="accent2"/>
              </a:buClr>
              <a:buFont typeface="+mj-lt"/>
              <a:buAutoNum type="arabicPeriod"/>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Participate</a:t>
            </a:r>
            <a:r>
              <a:rPr kumimoji="0" lang="en-US" sz="220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in the Earth Day Activities sponsored by the DNR on April 17</a:t>
            </a:r>
            <a:r>
              <a:rPr kumimoji="0" lang="en-US" sz="2200" i="0" u="none" strike="noStrike" kern="1200" cap="none" spc="0" normalizeH="0" baseline="3000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th</a:t>
            </a:r>
            <a:r>
              <a:rPr kumimoji="0" lang="en-US" sz="220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and  at Pfizer Animal Health on April 25th</a:t>
            </a:r>
            <a:endPar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194431"/>
                </a:solidFill>
                <a:latin typeface="Lucida Calligraphy"/>
                <a:cs typeface="Lucida Calligraphy"/>
              </a:rPr>
              <a:t>Part 2: What’s your action plan? </a:t>
            </a:r>
            <a:r>
              <a:rPr lang="en-US" sz="3200" b="1" dirty="0" smtClean="0">
                <a:solidFill>
                  <a:srgbClr val="194431"/>
                </a:solidFill>
                <a:latin typeface="Lucida Calligraphy"/>
                <a:cs typeface="Lucida Calligraphy"/>
              </a:rPr>
              <a:t>(cont’d)</a:t>
            </a:r>
            <a:endParaRPr lang="en-US" sz="3200" dirty="0">
              <a:solidFill>
                <a:srgbClr val="194431"/>
              </a:solidFill>
              <a:latin typeface="Lucida Calligraphy"/>
              <a:cs typeface="Lucida Calligraphy"/>
            </a:endParaRPr>
          </a:p>
        </p:txBody>
      </p:sp>
      <p:sp>
        <p:nvSpPr>
          <p:cNvPr id="3" name="Rectangle 3"/>
          <p:cNvSpPr txBox="1">
            <a:spLocks noChangeArrowheads="1"/>
          </p:cNvSpPr>
          <p:nvPr/>
        </p:nvSpPr>
        <p:spPr>
          <a:xfrm>
            <a:off x="220891" y="1818480"/>
            <a:ext cx="8684049" cy="4815402"/>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ts val="2000"/>
              </a:spcBef>
              <a:spcAft>
                <a:spcPts val="0"/>
              </a:spcAft>
              <a:buClr>
                <a:schemeClr val="accent2"/>
              </a:buClr>
              <a:buSzTx/>
              <a:buFont typeface="Wingdings" charset="2"/>
              <a:buChar char=""/>
              <a:tabLst/>
              <a:defRPr/>
            </a:pPr>
            <a:r>
              <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Specific responsibilities</a:t>
            </a:r>
          </a:p>
          <a:p>
            <a:pPr marL="914400" lvl="1" indent="-457200" defTabSz="914400">
              <a:spcBef>
                <a:spcPts val="2000"/>
              </a:spcBef>
              <a:buClr>
                <a:schemeClr val="accent2"/>
              </a:buClr>
              <a:buFont typeface="+mj-lt"/>
              <a:buAutoNum type="arabicPeriod"/>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Tate—</a:t>
            </a:r>
            <a:r>
              <a:rPr kumimoji="0" lang="en-US" sz="22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Water and Energy Conservation </a:t>
            </a: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Expert, Press Releases</a:t>
            </a:r>
          </a:p>
          <a:p>
            <a:pPr marL="914400" lvl="1" indent="-457200" defTabSz="914400">
              <a:spcBef>
                <a:spcPts val="2000"/>
              </a:spcBef>
              <a:buClr>
                <a:schemeClr val="accent2"/>
              </a:buClr>
              <a:buFont typeface="+mj-lt"/>
              <a:buAutoNum type="arabicPeriod"/>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Gabe-</a:t>
            </a:r>
            <a:r>
              <a:rPr kumimoji="0" lang="en-US" sz="22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Carpooling</a:t>
            </a: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Expert, Website Development</a:t>
            </a:r>
          </a:p>
          <a:p>
            <a:pPr marL="914400" lvl="1" indent="-457200" defTabSz="914400">
              <a:spcBef>
                <a:spcPts val="2000"/>
              </a:spcBef>
              <a:buClr>
                <a:schemeClr val="accent2"/>
              </a:buClr>
              <a:buFont typeface="+mj-lt"/>
              <a:buAutoNum type="arabicPeriod"/>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Sam--</a:t>
            </a:r>
            <a:r>
              <a:rPr kumimoji="0" lang="en-US" sz="22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Buy </a:t>
            </a:r>
            <a:r>
              <a:rPr kumimoji="0" lang="en-US" sz="22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Fresh, </a:t>
            </a:r>
            <a:r>
              <a:rPr kumimoji="0" lang="en-US" sz="22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Buy Local </a:t>
            </a: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Expert, Website Development</a:t>
            </a:r>
          </a:p>
          <a:p>
            <a:pPr marL="914400" lvl="1" indent="-457200" defTabSz="914400">
              <a:spcBef>
                <a:spcPts val="2000"/>
              </a:spcBef>
              <a:buClr>
                <a:schemeClr val="accent2"/>
              </a:buClr>
              <a:buFont typeface="+mj-lt"/>
              <a:buAutoNum type="arabicPeriod"/>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Jacob—</a:t>
            </a:r>
            <a:r>
              <a:rPr kumimoji="0" lang="en-US" sz="22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Reduce, Reuse, </a:t>
            </a:r>
            <a:r>
              <a:rPr kumimoji="0" lang="en-US" sz="22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Recycle </a:t>
            </a: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Expert, Action Plan</a:t>
            </a:r>
          </a:p>
          <a:p>
            <a:pPr marL="914400" lvl="1" indent="-457200" defTabSz="914400">
              <a:spcBef>
                <a:spcPts val="2000"/>
              </a:spcBef>
              <a:buClr>
                <a:schemeClr val="accent2"/>
              </a:buClr>
              <a:buFont typeface="+mj-lt"/>
              <a:buAutoNum type="arabicPeriod"/>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Connor--</a:t>
            </a:r>
            <a:r>
              <a:rPr kumimoji="0" lang="en-US" sz="2200" i="1"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How to Compost </a:t>
            </a: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Expert, Action </a:t>
            </a:r>
            <a:r>
              <a:rPr lang="en-US" sz="2200" dirty="0" smtClean="0">
                <a:solidFill>
                  <a:schemeClr val="bg1"/>
                </a:solidFill>
                <a:effectLst>
                  <a:outerShdw blurRad="63500" dist="50800" dir="2700000" algn="tl" rotWithShape="0">
                    <a:prstClr val="black">
                      <a:alpha val="50000"/>
                    </a:prstClr>
                  </a:outerShdw>
                </a:effectLst>
                <a:latin typeface="Book Antiqua"/>
                <a:cs typeface="Book Antiqua"/>
              </a:rPr>
              <a:t>Plan</a:t>
            </a:r>
            <a:endParaRPr kumimoji="0" lang="en-US" sz="2200" i="0" u="none" strike="noStrike" kern="1200" cap="none" spc="0" normalizeH="0" baseline="0" noProof="0" dirty="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294522" y="79468"/>
            <a:ext cx="8504334" cy="1417638"/>
          </a:xfrm>
        </p:spPr>
        <p:txBody>
          <a:bodyPr/>
          <a:lstStyle/>
          <a:p>
            <a:r>
              <a:rPr lang="en-US" sz="4400" b="1" dirty="0" smtClean="0">
                <a:solidFill>
                  <a:srgbClr val="194431"/>
                </a:solidFill>
                <a:latin typeface="Lucida Calligraphy"/>
                <a:cs typeface="Lucida Calligraphy"/>
              </a:rPr>
              <a:t>Part 2: What’s your action plan? </a:t>
            </a:r>
            <a:r>
              <a:rPr lang="en-US" sz="3200" b="1" dirty="0" smtClean="0">
                <a:solidFill>
                  <a:srgbClr val="194431"/>
                </a:solidFill>
                <a:latin typeface="Lucida Calligraphy"/>
                <a:cs typeface="Lucida Calligraphy"/>
              </a:rPr>
              <a:t>(continued)</a:t>
            </a:r>
            <a:endParaRPr lang="en-US" sz="3200" dirty="0">
              <a:solidFill>
                <a:srgbClr val="194431"/>
              </a:solidFill>
              <a:latin typeface="Lucida Calligraphy"/>
              <a:cs typeface="Lucida Calligraphy"/>
            </a:endParaRPr>
          </a:p>
        </p:txBody>
      </p:sp>
      <p:sp>
        <p:nvSpPr>
          <p:cNvPr id="3" name="Rectangle 3"/>
          <p:cNvSpPr txBox="1">
            <a:spLocks noChangeArrowheads="1"/>
          </p:cNvSpPr>
          <p:nvPr/>
        </p:nvSpPr>
        <p:spPr>
          <a:xfrm>
            <a:off x="294522" y="1706280"/>
            <a:ext cx="8504335" cy="4897718"/>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90000"/>
              </a:lnSpc>
              <a:spcBef>
                <a:spcPts val="2000"/>
              </a:spcBef>
              <a:spcAft>
                <a:spcPts val="0"/>
              </a:spcAft>
              <a:buClrTx/>
              <a:buSzTx/>
              <a:buFontTx/>
              <a:buNone/>
              <a:tabLst/>
              <a:defRPr/>
            </a:pPr>
            <a:r>
              <a:rPr kumimoji="0" lang="en-US" sz="26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We will measure success </a:t>
            </a:r>
            <a:r>
              <a:rPr lang="en-US" sz="2600" dirty="0" smtClean="0">
                <a:solidFill>
                  <a:schemeClr val="bg1"/>
                </a:solidFill>
                <a:effectLst>
                  <a:outerShdw blurRad="63500" dist="50800" dir="2700000" algn="tl" rotWithShape="0">
                    <a:prstClr val="black">
                      <a:alpha val="50000"/>
                    </a:prstClr>
                  </a:outerShdw>
                </a:effectLst>
                <a:latin typeface="Book Antiqua"/>
                <a:cs typeface="Book Antiqua"/>
              </a:rPr>
              <a:t>by the comments and feedback we receive on our website.  We feel that it is important to know what people think about the information we give them and respond in a timely fashion to questions and suggestions that are given to us.  We will also measure success by the results of surveys that we give and any comments we may receive on those surveys.</a:t>
            </a:r>
            <a:endParaRPr kumimoji="0" lang="en-US" sz="26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a:p>
            <a:pPr marL="342900" marR="0" lvl="0" indent="-342900" algn="l" defTabSz="914400" rtl="0" eaLnBrk="1" fontAlgn="auto" latinLnBrk="0" hangingPunct="1">
              <a:lnSpc>
                <a:spcPct val="90000"/>
              </a:lnSpc>
              <a:spcBef>
                <a:spcPts val="2000"/>
              </a:spcBef>
              <a:spcAft>
                <a:spcPts val="0"/>
              </a:spcAft>
              <a:buClrTx/>
              <a:buSzTx/>
              <a:buFontTx/>
              <a:buNone/>
              <a:tabLst/>
              <a:defRPr/>
            </a:pPr>
            <a:endParaRPr kumimoji="0" lang="en-US" sz="26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a:p>
            <a:pPr marL="342900" marR="0" lvl="0" indent="-342900" algn="l" defTabSz="914400" rtl="0" eaLnBrk="1" fontAlgn="auto" latinLnBrk="0" hangingPunct="1">
              <a:lnSpc>
                <a:spcPct val="90000"/>
              </a:lnSpc>
              <a:spcBef>
                <a:spcPts val="2000"/>
              </a:spcBef>
              <a:spcAft>
                <a:spcPts val="0"/>
              </a:spcAft>
              <a:buClrTx/>
              <a:buSzTx/>
              <a:buFontTx/>
              <a:buNone/>
              <a:tabLst/>
              <a:defRPr/>
            </a:pPr>
            <a:endParaRPr kumimoji="0" lang="en-US" sz="2600" i="0" u="none" strike="noStrike" kern="1200" cap="none" spc="0" normalizeH="0" baseline="0" noProof="0" dirty="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294522" y="79468"/>
            <a:ext cx="8504334" cy="1417638"/>
          </a:xfrm>
        </p:spPr>
        <p:txBody>
          <a:bodyPr/>
          <a:lstStyle/>
          <a:p>
            <a:r>
              <a:rPr lang="en-US" sz="4400" b="1" dirty="0" smtClean="0">
                <a:solidFill>
                  <a:srgbClr val="194431"/>
                </a:solidFill>
                <a:latin typeface="Lucida Calligraphy"/>
                <a:cs typeface="Lucida Calligraphy"/>
              </a:rPr>
              <a:t>Part 2: What’s your action plan? </a:t>
            </a:r>
            <a:r>
              <a:rPr lang="en-US" sz="3200" b="1" dirty="0" smtClean="0">
                <a:solidFill>
                  <a:srgbClr val="194431"/>
                </a:solidFill>
                <a:latin typeface="Lucida Calligraphy"/>
                <a:cs typeface="Lucida Calligraphy"/>
              </a:rPr>
              <a:t>(continued)</a:t>
            </a:r>
            <a:endParaRPr lang="en-US" sz="3200" dirty="0">
              <a:solidFill>
                <a:srgbClr val="194431"/>
              </a:solidFill>
              <a:latin typeface="Lucida Calligraphy"/>
              <a:cs typeface="Lucida Calligraphy"/>
            </a:endParaRPr>
          </a:p>
        </p:txBody>
      </p:sp>
      <p:sp>
        <p:nvSpPr>
          <p:cNvPr id="3" name="Rectangle 3"/>
          <p:cNvSpPr txBox="1">
            <a:spLocks noChangeArrowheads="1"/>
          </p:cNvSpPr>
          <p:nvPr/>
        </p:nvSpPr>
        <p:spPr>
          <a:xfrm>
            <a:off x="294521" y="1828800"/>
            <a:ext cx="8504335" cy="4649606"/>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90000"/>
              </a:lnSpc>
              <a:spcBef>
                <a:spcPts val="2000"/>
              </a:spcBef>
              <a:spcAft>
                <a:spcPts val="0"/>
              </a:spcAft>
              <a:buClr>
                <a:schemeClr val="accent2"/>
              </a:buClr>
              <a:buSzTx/>
              <a:tabLst/>
              <a:defRPr/>
            </a:pPr>
            <a:r>
              <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How will you quantify impact? </a:t>
            </a:r>
          </a:p>
          <a:p>
            <a:pPr marL="342900" lvl="0" indent="-342900" defTabSz="914400">
              <a:lnSpc>
                <a:spcPct val="90000"/>
              </a:lnSpc>
              <a:spcBef>
                <a:spcPts val="2000"/>
              </a:spcBef>
              <a:buClr>
                <a:schemeClr val="accent2"/>
              </a:buClr>
              <a:buFont typeface="Wingdings" charset="2"/>
              <a:buChar char=""/>
              <a:defRPr/>
            </a:pPr>
            <a:r>
              <a:rPr lang="en-US" sz="2200" dirty="0" smtClean="0">
                <a:solidFill>
                  <a:schemeClr val="bg1"/>
                </a:solidFill>
                <a:effectLst>
                  <a:outerShdw blurRad="63500" dist="50800" dir="2700000" algn="tl" rotWithShape="0">
                    <a:prstClr val="black">
                      <a:alpha val="50000"/>
                    </a:prstClr>
                  </a:outerShdw>
                </a:effectLst>
                <a:cs typeface="Book Antiqua"/>
              </a:rPr>
              <a:t>Number of hits on our website</a:t>
            </a:r>
          </a:p>
          <a:p>
            <a:pPr marL="342900" lvl="0" indent="-342900" defTabSz="914400">
              <a:lnSpc>
                <a:spcPct val="90000"/>
              </a:lnSpc>
              <a:spcBef>
                <a:spcPts val="2000"/>
              </a:spcBef>
              <a:buClr>
                <a:schemeClr val="accent2"/>
              </a:buClr>
              <a:buFont typeface="Wingdings" charset="2"/>
              <a:buChar char=""/>
              <a:defRPr/>
            </a:pPr>
            <a:r>
              <a:rPr lang="en-US" sz="2200" dirty="0" smtClean="0">
                <a:solidFill>
                  <a:schemeClr val="bg1"/>
                </a:solidFill>
                <a:effectLst>
                  <a:outerShdw blurRad="63500" dist="50800" dir="2700000" algn="tl" rotWithShape="0">
                    <a:prstClr val="black">
                      <a:alpha val="50000"/>
                    </a:prstClr>
                  </a:outerShdw>
                </a:effectLst>
                <a:cs typeface="Book Antiqua"/>
              </a:rPr>
              <a:t>Attendance at our Live Green Workshop</a:t>
            </a:r>
          </a:p>
          <a:p>
            <a:pPr marL="342900" lvl="0" indent="-342900" defTabSz="914400">
              <a:lnSpc>
                <a:spcPct val="90000"/>
              </a:lnSpc>
              <a:spcBef>
                <a:spcPts val="2000"/>
              </a:spcBef>
              <a:buClr>
                <a:schemeClr val="accent2"/>
              </a:buClr>
              <a:buFont typeface="Wingdings" charset="2"/>
              <a:buChar char=""/>
              <a:defRPr/>
            </a:pPr>
            <a:r>
              <a:rPr lang="en-US" sz="2200" dirty="0" smtClean="0">
                <a:solidFill>
                  <a:schemeClr val="bg1"/>
                </a:solidFill>
                <a:effectLst>
                  <a:outerShdw blurRad="63500" dist="50800" dir="2700000" algn="tl" rotWithShape="0">
                    <a:prstClr val="black">
                      <a:alpha val="50000"/>
                    </a:prstClr>
                  </a:outerShdw>
                </a:effectLst>
                <a:cs typeface="Book Antiqua"/>
              </a:rPr>
              <a:t>Results of surveys given to our middle school staff members both before and after they viewed our website in order to determine the effectiveness of our website</a:t>
            </a:r>
          </a:p>
          <a:p>
            <a:pPr marL="342900" lvl="0" indent="-342900" defTabSz="914400">
              <a:lnSpc>
                <a:spcPct val="90000"/>
              </a:lnSpc>
              <a:spcBef>
                <a:spcPts val="2000"/>
              </a:spcBef>
              <a:buClr>
                <a:schemeClr val="accent2"/>
              </a:buClr>
              <a:buFont typeface="Wingdings" charset="2"/>
              <a:buChar char=""/>
              <a:defRPr/>
            </a:pPr>
            <a:r>
              <a:rPr lang="en-US" sz="2200" dirty="0" smtClean="0">
                <a:solidFill>
                  <a:schemeClr val="bg1"/>
                </a:solidFill>
                <a:effectLst>
                  <a:outerShdw blurRad="63500" dist="50800" dir="2700000" algn="tl" rotWithShape="0">
                    <a:prstClr val="black">
                      <a:alpha val="50000"/>
                    </a:prstClr>
                  </a:outerShdw>
                </a:effectLst>
                <a:cs typeface="Book Antiqua"/>
              </a:rPr>
              <a:t>Results of survey given to our Live Green Workshop participants both before and after the workshop in order to determine the effectiveness of our workshop</a:t>
            </a:r>
          </a:p>
          <a:p>
            <a:pPr marL="342900" lvl="0" indent="-342900" defTabSz="914400">
              <a:lnSpc>
                <a:spcPct val="90000"/>
              </a:lnSpc>
              <a:spcBef>
                <a:spcPts val="2000"/>
              </a:spcBef>
              <a:buClr>
                <a:schemeClr val="accent2"/>
              </a:buClr>
              <a:buFont typeface="Wingdings" charset="2"/>
              <a:buChar char=""/>
              <a:defRPr/>
            </a:pPr>
            <a:r>
              <a:rPr lang="en-US" sz="2200" dirty="0" smtClean="0">
                <a:solidFill>
                  <a:schemeClr val="bg1"/>
                </a:solidFill>
                <a:effectLst>
                  <a:outerShdw blurRad="63500" dist="50800" dir="2700000" algn="tl" rotWithShape="0">
                    <a:prstClr val="black">
                      <a:alpha val="50000"/>
                    </a:prstClr>
                  </a:outerShdw>
                </a:effectLst>
                <a:cs typeface="Book Antiqua"/>
              </a:rPr>
              <a:t>Number of hits on our YouTube Video</a:t>
            </a:r>
            <a:endParaRPr kumimoji="0" lang="en-US" sz="220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a:p>
            <a:pPr marL="342900" marR="0" lvl="0" indent="-342900" algn="l" defTabSz="914400" rtl="0" eaLnBrk="1" fontAlgn="auto" latinLnBrk="0" hangingPunct="1">
              <a:lnSpc>
                <a:spcPct val="90000"/>
              </a:lnSpc>
              <a:spcBef>
                <a:spcPts val="2000"/>
              </a:spcBef>
              <a:spcAft>
                <a:spcPts val="0"/>
              </a:spcAft>
              <a:buClrTx/>
              <a:buSzTx/>
              <a:buFontTx/>
              <a:buNone/>
              <a:tabLst/>
              <a:defRPr/>
            </a:pPr>
            <a:endParaRPr kumimoji="0" lang="en-US" sz="2200" i="0" u="none" strike="noStrike" kern="1200" cap="none" spc="0" normalizeH="0" baseline="0" noProof="0" dirty="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194431"/>
                </a:solidFill>
                <a:latin typeface="Lucida Calligraphy"/>
                <a:cs typeface="Lucida Calligraphy"/>
              </a:rPr>
              <a:t>Part 3: How did you implement your ideas?</a:t>
            </a:r>
            <a:endParaRPr lang="en-US" dirty="0">
              <a:solidFill>
                <a:srgbClr val="194431"/>
              </a:solidFill>
              <a:latin typeface="Lucida Calligraphy"/>
              <a:cs typeface="Lucida Calligraphy"/>
            </a:endParaRPr>
          </a:p>
        </p:txBody>
      </p:sp>
      <p:sp>
        <p:nvSpPr>
          <p:cNvPr id="3" name="Rectangle 3"/>
          <p:cNvSpPr txBox="1">
            <a:spLocks noChangeArrowheads="1"/>
          </p:cNvSpPr>
          <p:nvPr/>
        </p:nvSpPr>
        <p:spPr>
          <a:xfrm>
            <a:off x="423375" y="1628859"/>
            <a:ext cx="8265035" cy="5090983"/>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ts val="2000"/>
              </a:spcBef>
              <a:spcAft>
                <a:spcPts val="0"/>
              </a:spcAft>
              <a:buClrTx/>
              <a:buSzTx/>
              <a:buFont typeface="Wingdings 2" pitchFamily="18" charset="2"/>
              <a:buChar char=""/>
              <a:tabLst/>
              <a:defRPr/>
            </a:pPr>
            <a:r>
              <a:rPr kumimoji="0" lang="en-US" sz="28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Our team developed a website</a:t>
            </a:r>
            <a:r>
              <a:rPr kumimoji="0" lang="en-US" sz="28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and </a:t>
            </a:r>
            <a:r>
              <a:rPr kumimoji="0" lang="en-US" sz="28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we hosted the Live Green Workshop to educate people about </a:t>
            </a:r>
            <a:r>
              <a:rPr lang="en-US" sz="2800" dirty="0" smtClean="0">
                <a:solidFill>
                  <a:schemeClr val="bg1"/>
                </a:solidFill>
                <a:effectLst>
                  <a:outerShdw blurRad="63500" dist="50800" dir="2700000" algn="tl" rotWithShape="0">
                    <a:prstClr val="black">
                      <a:alpha val="50000"/>
                    </a:prstClr>
                  </a:outerShdw>
                </a:effectLst>
                <a:latin typeface="Book Antiqua"/>
                <a:cs typeface="Book Antiqua"/>
              </a:rPr>
              <a:t>leading a more eco-friendly lifestyle.  </a:t>
            </a:r>
          </a:p>
          <a:p>
            <a:pPr marL="342900" marR="0" lvl="0" indent="-342900" algn="l" defTabSz="914400" rtl="0" eaLnBrk="1" fontAlgn="auto" latinLnBrk="0" hangingPunct="1">
              <a:lnSpc>
                <a:spcPct val="100000"/>
              </a:lnSpc>
              <a:spcBef>
                <a:spcPts val="2000"/>
              </a:spcBef>
              <a:spcAft>
                <a:spcPts val="0"/>
              </a:spcAft>
              <a:buClrTx/>
              <a:buSzTx/>
              <a:buFont typeface="Wingdings 2" pitchFamily="18" charset="2"/>
              <a:buChar char=""/>
              <a:tabLst/>
              <a:defRPr/>
            </a:pPr>
            <a:r>
              <a:rPr lang="en-US" sz="2800" dirty="0" smtClean="0">
                <a:solidFill>
                  <a:schemeClr val="bg1"/>
                </a:solidFill>
                <a:effectLst>
                  <a:outerShdw blurRad="63500" dist="50800" dir="2700000" algn="tl" rotWithShape="0">
                    <a:prstClr val="black">
                      <a:alpha val="50000"/>
                    </a:prstClr>
                  </a:outerShdw>
                </a:effectLst>
                <a:latin typeface="Book Antiqua"/>
                <a:cs typeface="Book Antiqua"/>
              </a:rPr>
              <a:t>The community event</a:t>
            </a:r>
            <a:r>
              <a:rPr lang="en-US" sz="2800" dirty="0" smtClean="0">
                <a:solidFill>
                  <a:schemeClr val="bg1"/>
                </a:solidFill>
                <a:effectLst>
                  <a:outerShdw blurRad="63500" dist="50800" dir="2700000" algn="tl" rotWithShape="0">
                    <a:prstClr val="black">
                      <a:alpha val="50000"/>
                    </a:prstClr>
                  </a:outerShdw>
                </a:effectLst>
                <a:latin typeface="Book Antiqua"/>
                <a:cs typeface="Book Antiqua"/>
              </a:rPr>
              <a:t> we organized </a:t>
            </a:r>
            <a:r>
              <a:rPr lang="en-US" sz="2800" dirty="0" smtClean="0">
                <a:solidFill>
                  <a:schemeClr val="bg1"/>
                </a:solidFill>
                <a:effectLst>
                  <a:outerShdw blurRad="63500" dist="50800" dir="2700000" algn="tl" rotWithShape="0">
                    <a:prstClr val="black">
                      <a:alpha val="50000"/>
                    </a:prstClr>
                  </a:outerShdw>
                </a:effectLst>
                <a:latin typeface="Book Antiqua"/>
                <a:cs typeface="Book Antiqua"/>
              </a:rPr>
              <a:t>was the Live Green Workshop, hosted in the Charles City Middle School Library.  At this event we had reusable shopping bags, light bulbs, green cleaners, and seeds to give away to the participants.</a:t>
            </a:r>
            <a:endParaRPr kumimoji="0" lang="en-US" sz="28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367347" y="79208"/>
            <a:ext cx="3797292" cy="1130759"/>
          </a:xfrm>
        </p:spPr>
        <p:txBody>
          <a:bodyPr/>
          <a:lstStyle/>
          <a:p>
            <a:r>
              <a:rPr lang="en-US" sz="2600" b="1" dirty="0" smtClean="0">
                <a:solidFill>
                  <a:srgbClr val="194431"/>
                </a:solidFill>
                <a:latin typeface="Lucida Calligraphy"/>
                <a:cs typeface="Lucida Calligraphy"/>
              </a:rPr>
              <a:t>Part 3: Implementing Ideas </a:t>
            </a:r>
            <a:r>
              <a:rPr lang="en-US" sz="2200" b="1" dirty="0" smtClean="0">
                <a:solidFill>
                  <a:srgbClr val="194431"/>
                </a:solidFill>
                <a:latin typeface="Lucida Calligraphy"/>
                <a:cs typeface="Lucida Calligraphy"/>
              </a:rPr>
              <a:t>(cont’d)</a:t>
            </a:r>
            <a:endParaRPr lang="en-US" sz="2200" dirty="0"/>
          </a:p>
        </p:txBody>
      </p:sp>
      <p:sp>
        <p:nvSpPr>
          <p:cNvPr id="5" name="Text Placeholder 4"/>
          <p:cNvSpPr>
            <a:spLocks noGrp="1"/>
          </p:cNvSpPr>
          <p:nvPr>
            <p:ph type="body" sz="half" idx="2"/>
          </p:nvPr>
        </p:nvSpPr>
        <p:spPr>
          <a:xfrm>
            <a:off x="367347" y="1057318"/>
            <a:ext cx="3595053" cy="5800682"/>
          </a:xfrm>
        </p:spPr>
        <p:txBody>
          <a:bodyPr/>
          <a:lstStyle/>
          <a:p>
            <a:r>
              <a:rPr lang="en-US" sz="2000" dirty="0" smtClean="0"/>
              <a:t>Eco Dudes worked hard to build partnerships beyond our school for this project.  We contacted Fern Hollow Cabin to ask for the tips found under Expert Tips on our website.  We also partnered with local businesses such as Pfizer Animal Health and the DNR to participate in their Earth Day activities.  We were able to obtain some green cleaning products and light bulbs from local vendors.  All the materials for the composter that was built for the Live Green Workshop were donated by Swartzrock Implement.</a:t>
            </a:r>
            <a:endParaRPr lang="en-US" sz="2000" dirty="0"/>
          </a:p>
        </p:txBody>
      </p:sp>
      <p:pic>
        <p:nvPicPr>
          <p:cNvPr id="9" name="Picture Placeholder 8" descr="pfizerah-logo.gif"/>
          <p:cNvPicPr>
            <a:picLocks noGrp="1" noChangeAspect="1"/>
          </p:cNvPicPr>
          <p:nvPr>
            <p:ph type="pic" sz="quarter" idx="14"/>
          </p:nvPr>
        </p:nvPicPr>
        <p:blipFill>
          <a:blip r:embed="rId2"/>
          <a:srcRect l="-7745" r="-7745"/>
          <a:stretch>
            <a:fillRect/>
          </a:stretch>
        </p:blipFill>
        <p:spPr>
          <a:effectLst>
            <a:glow rad="101600">
              <a:schemeClr val="accent1">
                <a:alpha val="75000"/>
              </a:schemeClr>
            </a:glow>
            <a:outerShdw blurRad="88900" dist="25400" dir="7200000" sx="101000" sy="101000" algn="t" rotWithShape="0">
              <a:prstClr val="black">
                <a:alpha val="50000"/>
              </a:prstClr>
            </a:outerShdw>
          </a:effectLst>
        </p:spPr>
      </p:pic>
      <p:pic>
        <p:nvPicPr>
          <p:cNvPr id="8" name="Picture Placeholder 7" descr="Iowa DNR.jpg"/>
          <p:cNvPicPr>
            <a:picLocks noGrp="1" noChangeAspect="1"/>
          </p:cNvPicPr>
          <p:nvPr>
            <p:ph type="pic" sz="quarter" idx="13"/>
          </p:nvPr>
        </p:nvPicPr>
        <p:blipFill>
          <a:blip r:embed="rId3"/>
          <a:srcRect t="-3610" b="-3610"/>
          <a:stretch>
            <a:fillRect/>
          </a:stretch>
        </p:blipFill>
        <p:spPr>
          <a:effectLst>
            <a:glow rad="101600">
              <a:schemeClr val="accent1">
                <a:alpha val="75000"/>
              </a:schemeClr>
            </a:glow>
            <a:outerShdw blurRad="88900" dist="25400" dir="5400000" sx="101000" sy="101000" algn="t" rotWithShape="0">
              <a:prstClr val="black">
                <a:alpha val="50000"/>
              </a:prstClr>
            </a:outerShdw>
          </a:effectLst>
        </p:spPr>
      </p:pic>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08567" y="79468"/>
            <a:ext cx="8904701" cy="1417638"/>
          </a:xfrm>
        </p:spPr>
        <p:txBody>
          <a:bodyPr/>
          <a:lstStyle/>
          <a:p>
            <a:r>
              <a:rPr lang="en-US" sz="4400" b="1" dirty="0" smtClean="0">
                <a:solidFill>
                  <a:srgbClr val="194431"/>
                </a:solidFill>
                <a:latin typeface="Lucida Calligraphy"/>
                <a:cs typeface="Lucida Calligraphy"/>
              </a:rPr>
              <a:t>Part 3: How did you implement your ideas? </a:t>
            </a:r>
            <a:r>
              <a:rPr lang="en-US" sz="3200" b="1" dirty="0" smtClean="0">
                <a:solidFill>
                  <a:srgbClr val="194431"/>
                </a:solidFill>
                <a:latin typeface="Lucida Calligraphy"/>
                <a:cs typeface="Lucida Calligraphy"/>
              </a:rPr>
              <a:t>(cont’d)</a:t>
            </a:r>
            <a:endParaRPr lang="en-US" sz="3200" dirty="0">
              <a:solidFill>
                <a:srgbClr val="194431"/>
              </a:solidFill>
              <a:latin typeface="Lucida Calligraphy"/>
              <a:cs typeface="Lucida Calligraphy"/>
            </a:endParaRPr>
          </a:p>
        </p:txBody>
      </p:sp>
      <p:sp>
        <p:nvSpPr>
          <p:cNvPr id="3" name="Rectangle 3"/>
          <p:cNvSpPr txBox="1">
            <a:spLocks noChangeArrowheads="1"/>
          </p:cNvSpPr>
          <p:nvPr/>
        </p:nvSpPr>
        <p:spPr>
          <a:xfrm>
            <a:off x="108567" y="1653214"/>
            <a:ext cx="9035433" cy="4953000"/>
          </a:xfrm>
          <a:prstGeom prst="rect">
            <a:avLst/>
          </a:prstGeom>
        </p:spPr>
        <p:txBody>
          <a:bodyPr vert="horz" lIns="91440" tIns="45720" rIns="91440" bIns="45720" rtlCol="0">
            <a:normAutofit fontScale="92500" lnSpcReduction="20000"/>
          </a:bodyPr>
          <a:lstStyle/>
          <a:p>
            <a:pPr marL="342900" marR="0" lvl="0" indent="-342900" algn="l" defTabSz="914400" rtl="0" eaLnBrk="1" fontAlgn="auto" latinLnBrk="0" hangingPunct="1">
              <a:lnSpc>
                <a:spcPct val="100000"/>
              </a:lnSpc>
              <a:spcBef>
                <a:spcPts val="2000"/>
              </a:spcBef>
              <a:spcAft>
                <a:spcPts val="0"/>
              </a:spcAft>
              <a:buClrTx/>
              <a:buSzTx/>
              <a:tabLst/>
              <a:defRPr/>
            </a:pPr>
            <a:r>
              <a:rPr lang="en-US" sz="2400" dirty="0" smtClean="0">
                <a:solidFill>
                  <a:schemeClr val="bg1"/>
                </a:solidFill>
                <a:effectLst>
                  <a:outerShdw blurRad="63500" dist="50800" dir="2700000" algn="tl" rotWithShape="0">
                    <a:prstClr val="black">
                      <a:alpha val="50000"/>
                    </a:prstClr>
                  </a:outerShdw>
                </a:effectLst>
                <a:latin typeface="Times New Roman" charset="0"/>
                <a:cs typeface="ＭＳ Ｐゴシック" charset="-128"/>
              </a:rPr>
              <a:t>How we spread our message:</a:t>
            </a:r>
            <a:endPar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Created an informational website</a:t>
            </a:r>
          </a:p>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Posted our video on YouTube</a:t>
            </a:r>
          </a:p>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Went on the local radio station </a:t>
            </a:r>
            <a:r>
              <a:rPr lang="en-US" sz="2400" dirty="0" smtClean="0">
                <a:solidFill>
                  <a:schemeClr val="bg1"/>
                </a:solidFill>
                <a:effectLst>
                  <a:outerShdw blurRad="63500" dist="50800" dir="2700000" algn="tl" rotWithShape="0">
                    <a:prstClr val="black">
                      <a:alpha val="50000"/>
                    </a:prstClr>
                  </a:outerShdw>
                </a:effectLst>
                <a:latin typeface="Times New Roman" charset="0"/>
                <a:cs typeface="ＭＳ Ｐゴシック" charset="-128"/>
              </a:rPr>
              <a:t>twice to spread our message</a:t>
            </a:r>
            <a:endPar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Sent press releases</a:t>
            </a:r>
            <a:r>
              <a:rPr kumimoji="0" lang="en-US" sz="24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 to the local paper (Charles City Press), regional TV station (KIMT), and the statewide newspaper (Des Moines Register)</a:t>
            </a:r>
            <a:endPar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Hosted “Live Green Workshop” and</a:t>
            </a:r>
            <a:r>
              <a:rPr kumimoji="0" lang="en-US" sz="24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 handed our informational packets</a:t>
            </a:r>
            <a:endPar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Announcements</a:t>
            </a:r>
            <a:r>
              <a:rPr kumimoji="0" lang="en-US" sz="24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 </a:t>
            </a:r>
            <a:r>
              <a:rPr lang="en-US" sz="2400" dirty="0" smtClean="0">
                <a:solidFill>
                  <a:schemeClr val="bg1"/>
                </a:solidFill>
                <a:effectLst>
                  <a:outerShdw blurRad="63500" dist="50800" dir="2700000" algn="tl" rotWithShape="0">
                    <a:prstClr val="black">
                      <a:alpha val="50000"/>
                    </a:prstClr>
                  </a:outerShdw>
                </a:effectLst>
                <a:latin typeface="Times New Roman" charset="0"/>
                <a:cs typeface="ＭＳ Ｐゴシック" charset="-128"/>
              </a:rPr>
              <a:t>were made informing staff and students at the middle school about our Live Green Workshop</a:t>
            </a:r>
          </a:p>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E-mails</a:t>
            </a:r>
            <a:r>
              <a:rPr kumimoji="0" lang="en-US" sz="24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 were sent to all district staff members informing them of our Live Green Workshop and our website</a:t>
            </a:r>
            <a:endParaRPr kumimoji="0" lang="en-US" sz="24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86760" y="79468"/>
            <a:ext cx="8743634" cy="1417638"/>
          </a:xfrm>
        </p:spPr>
        <p:txBody>
          <a:bodyPr/>
          <a:lstStyle/>
          <a:p>
            <a:r>
              <a:rPr lang="en-US" sz="4400" b="1" dirty="0" smtClean="0">
                <a:solidFill>
                  <a:srgbClr val="194431"/>
                </a:solidFill>
                <a:latin typeface="Lucida Calligraphy"/>
                <a:cs typeface="Lucida Calligraphy"/>
              </a:rPr>
              <a:t>Part 3: How did you implement your ideas? </a:t>
            </a:r>
            <a:r>
              <a:rPr lang="en-US" sz="3200" b="1" dirty="0" smtClean="0">
                <a:solidFill>
                  <a:srgbClr val="194431"/>
                </a:solidFill>
                <a:latin typeface="Lucida Calligraphy"/>
                <a:cs typeface="Lucida Calligraphy"/>
              </a:rPr>
              <a:t>(cont’d)</a:t>
            </a:r>
            <a:endParaRPr lang="en-US" sz="4400" dirty="0">
              <a:solidFill>
                <a:srgbClr val="194431"/>
              </a:solidFill>
            </a:endParaRPr>
          </a:p>
        </p:txBody>
      </p:sp>
      <p:sp>
        <p:nvSpPr>
          <p:cNvPr id="3" name="Rectangle 3"/>
          <p:cNvSpPr txBox="1">
            <a:spLocks noChangeArrowheads="1"/>
          </p:cNvSpPr>
          <p:nvPr/>
        </p:nvSpPr>
        <p:spPr>
          <a:xfrm>
            <a:off x="687388" y="1789755"/>
            <a:ext cx="7772400" cy="4451350"/>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ts val="2000"/>
              </a:spcBef>
              <a:spcAft>
                <a:spcPts val="0"/>
              </a:spcAft>
              <a:buClrTx/>
              <a:buSzTx/>
              <a:buFontTx/>
              <a:buBlip>
                <a:blip r:embed="rId2"/>
              </a:buBlip>
              <a:tabLst/>
              <a:defRPr/>
            </a:pPr>
            <a:r>
              <a:rPr kumimoji="0" lang="en-US" sz="28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hlinkClick r:id="rId3"/>
              </a:rPr>
              <a:t>www.ecodudes.yolasite.com</a:t>
            </a:r>
            <a:endParaRPr kumimoji="0" lang="en-US" sz="28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endParaRPr>
          </a:p>
          <a:p>
            <a:pPr marL="342900" lvl="0" indent="-342900" algn="ctr" defTabSz="914400">
              <a:spcBef>
                <a:spcPts val="2000"/>
              </a:spcBef>
              <a:buBlip>
                <a:blip r:embed="rId2"/>
              </a:buBlip>
              <a:defRPr/>
            </a:pPr>
            <a:r>
              <a:rPr lang="en-US" sz="2800" dirty="0" smtClean="0">
                <a:solidFill>
                  <a:schemeClr val="bg1"/>
                </a:solidFill>
                <a:effectLst>
                  <a:outerShdw blurRad="63500" dist="50800" dir="2700000" algn="tl" rotWithShape="0">
                    <a:prstClr val="black">
                      <a:alpha val="50000"/>
                    </a:prstClr>
                  </a:outerShdw>
                </a:effectLst>
                <a:latin typeface="Times New Roman" charset="0"/>
                <a:cs typeface="ＭＳ Ｐゴシック" charset="-128"/>
                <a:hlinkClick r:id="rId4"/>
              </a:rPr>
              <a:t>http://www.youtube.com/watch?v=JON0U6pESrQ</a:t>
            </a:r>
            <a:endParaRPr lang="en-US" sz="2800" dirty="0" smtClean="0">
              <a:solidFill>
                <a:schemeClr val="bg1"/>
              </a:solidFill>
              <a:effectLst>
                <a:outerShdw blurRad="63500" dist="50800" dir="2700000" algn="tl" rotWithShape="0">
                  <a:prstClr val="black">
                    <a:alpha val="50000"/>
                  </a:prstClr>
                </a:outerShdw>
              </a:effectLst>
              <a:latin typeface="Times New Roman" charset="0"/>
              <a:cs typeface="ＭＳ Ｐゴシック" charset="-128"/>
            </a:endParaRPr>
          </a:p>
          <a:p>
            <a:pPr marL="342900" lvl="0" indent="-342900" algn="ctr" defTabSz="914400">
              <a:spcBef>
                <a:spcPts val="2000"/>
              </a:spcBef>
              <a:buBlip>
                <a:blip r:embed="rId2"/>
              </a:buBlip>
              <a:defRPr/>
            </a:pPr>
            <a:endParaRPr lang="en-US" sz="2800" dirty="0" smtClean="0">
              <a:solidFill>
                <a:schemeClr val="bg1"/>
              </a:solidFill>
              <a:effectLst>
                <a:outerShdw blurRad="63500" dist="50800" dir="2700000" algn="tl" rotWithShape="0">
                  <a:prstClr val="black">
                    <a:alpha val="50000"/>
                  </a:prstClr>
                </a:outerShdw>
              </a:effectLst>
              <a:latin typeface="Times New Roman" charset="0"/>
              <a:cs typeface="ＭＳ Ｐゴシック" charset="-128"/>
            </a:endParaRPr>
          </a:p>
          <a:p>
            <a:pPr marL="342900" marR="0" lvl="0" indent="-342900" algn="ctr" defTabSz="914400" rtl="0" eaLnBrk="1" fontAlgn="auto" latinLnBrk="0" hangingPunct="1">
              <a:lnSpc>
                <a:spcPct val="100000"/>
              </a:lnSpc>
              <a:spcBef>
                <a:spcPts val="2000"/>
              </a:spcBef>
              <a:spcAft>
                <a:spcPts val="0"/>
              </a:spcAft>
              <a:buClrTx/>
              <a:buSzTx/>
              <a:buFontTx/>
              <a:buBlip>
                <a:blip r:embed="rId2"/>
              </a:buBlip>
              <a:tabLst/>
              <a:defRPr/>
            </a:pPr>
            <a:endParaRPr kumimoji="0" lang="en-US" sz="2800" b="0" i="0" u="none" strike="noStrike" kern="1200" cap="none" spc="0" normalizeH="0" baseline="0" noProof="0" dirty="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194431"/>
                </a:solidFill>
                <a:latin typeface="Times New Roman" charset="0"/>
              </a:rPr>
              <a:t>PART 4: Evaluate your plan. What are the results?</a:t>
            </a:r>
            <a:endParaRPr lang="en-US" dirty="0">
              <a:solidFill>
                <a:srgbClr val="194431"/>
              </a:solidFill>
            </a:endParaRPr>
          </a:p>
        </p:txBody>
      </p:sp>
      <p:sp>
        <p:nvSpPr>
          <p:cNvPr id="3" name="Rectangle 3"/>
          <p:cNvSpPr txBox="1">
            <a:spLocks noChangeArrowheads="1"/>
          </p:cNvSpPr>
          <p:nvPr/>
        </p:nvSpPr>
        <p:spPr>
          <a:xfrm>
            <a:off x="1" y="1748432"/>
            <a:ext cx="9144000" cy="5109567"/>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90000"/>
              </a:lnSpc>
              <a:spcBef>
                <a:spcPts val="2000"/>
              </a:spcBef>
              <a:spcAft>
                <a:spcPts val="0"/>
              </a:spcAft>
              <a:buClrTx/>
              <a:buSzTx/>
              <a:tabLst/>
              <a:defRPr/>
            </a:pPr>
            <a:r>
              <a:rPr kumimoji="0" lang="en-US" sz="21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We feel our plan was successful because we were able to have good attendance at our Live Green Workshop, we had</a:t>
            </a:r>
            <a:r>
              <a:rPr kumimoji="0" lang="en-US" sz="21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 a high number of hits on our website, and we received favorable feedback on our website comment page.  All of these lead us to feel that our message was well received and understood.</a:t>
            </a:r>
            <a:endParaRPr kumimoji="0" lang="en-US" sz="21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endParaRPr>
          </a:p>
          <a:p>
            <a:pPr marL="342900" marR="0" lvl="0" indent="-342900" algn="l" defTabSz="914400" rtl="0" eaLnBrk="1" fontAlgn="auto" latinLnBrk="0" hangingPunct="1">
              <a:lnSpc>
                <a:spcPct val="90000"/>
              </a:lnSpc>
              <a:spcBef>
                <a:spcPts val="2000"/>
              </a:spcBef>
              <a:spcAft>
                <a:spcPts val="0"/>
              </a:spcAft>
              <a:buClrTx/>
              <a:buSzTx/>
              <a:tabLst/>
              <a:defRPr/>
            </a:pPr>
            <a:r>
              <a:rPr kumimoji="0" lang="en-US" sz="21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The challenges we faced were primarily the time constraints involved with five team members who are also involved in a wide variety of other extra-curricular activities.  </a:t>
            </a:r>
          </a:p>
          <a:p>
            <a:pPr marL="342900" marR="0" lvl="0" indent="-342900" algn="l" defTabSz="914400" rtl="0" eaLnBrk="1" fontAlgn="auto" latinLnBrk="0" hangingPunct="1">
              <a:lnSpc>
                <a:spcPct val="90000"/>
              </a:lnSpc>
              <a:spcBef>
                <a:spcPts val="2000"/>
              </a:spcBef>
              <a:spcAft>
                <a:spcPts val="0"/>
              </a:spcAft>
              <a:buClrTx/>
              <a:buSzTx/>
              <a:tabLst/>
              <a:defRPr/>
            </a:pPr>
            <a:r>
              <a:rPr kumimoji="0" lang="en-US" sz="21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We raised awareness in our school and the greater community by providing information through a wide variety of sources.  We utilized</a:t>
            </a:r>
            <a:r>
              <a:rPr kumimoji="0" lang="en-US" sz="21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rPr>
              <a:t> the local newspaper, radio station, state newspaper ,our own website, and YouTube.  We also hosted the Live Green </a:t>
            </a:r>
            <a:r>
              <a:rPr lang="en-US" sz="2100" dirty="0" smtClean="0">
                <a:solidFill>
                  <a:schemeClr val="bg1"/>
                </a:solidFill>
                <a:effectLst>
                  <a:outerShdw blurRad="63500" dist="50800" dir="2700000" algn="tl" rotWithShape="0">
                    <a:prstClr val="black">
                      <a:alpha val="50000"/>
                    </a:prstClr>
                  </a:outerShdw>
                </a:effectLst>
                <a:latin typeface="Times New Roman" charset="0"/>
                <a:cs typeface="ＭＳ Ｐゴシック" charset="-128"/>
              </a:rPr>
              <a:t> Workshop and handed out informational brochures.</a:t>
            </a:r>
          </a:p>
          <a:p>
            <a:pPr marL="342900" marR="0" lvl="0" indent="-342900" algn="l" defTabSz="914400" rtl="0" eaLnBrk="1" fontAlgn="auto" latinLnBrk="0" hangingPunct="1">
              <a:lnSpc>
                <a:spcPct val="90000"/>
              </a:lnSpc>
              <a:spcBef>
                <a:spcPts val="2000"/>
              </a:spcBef>
              <a:spcAft>
                <a:spcPts val="0"/>
              </a:spcAft>
              <a:buClrTx/>
              <a:buSzTx/>
              <a:tabLst/>
              <a:defRPr/>
            </a:pPr>
            <a:r>
              <a:rPr lang="en-US" sz="2100" dirty="0" smtClean="0">
                <a:solidFill>
                  <a:schemeClr val="bg1"/>
                </a:solidFill>
                <a:effectLst>
                  <a:outerShdw blurRad="63500" dist="50800" dir="2700000" algn="tl" rotWithShape="0">
                    <a:prstClr val="black">
                      <a:alpha val="50000"/>
                    </a:prstClr>
                  </a:outerShdw>
                </a:effectLst>
                <a:latin typeface="Times New Roman" charset="0"/>
                <a:cs typeface="ＭＳ Ｐゴシック" charset="-128"/>
              </a:rPr>
              <a:t>From this experience we learned that with effort we truly can impact a large number of people and can reach them with our message of eco-friendly living.  This has encouraged us to continue trying to reach people with our message even after the Final Challenge is over.</a:t>
            </a:r>
            <a:endParaRPr kumimoji="0" lang="en-US" sz="21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261457" y="79468"/>
            <a:ext cx="8590737" cy="1417638"/>
          </a:xfrm>
        </p:spPr>
        <p:txBody>
          <a:bodyPr/>
          <a:lstStyle/>
          <a:p>
            <a:r>
              <a:rPr lang="en-US" sz="4400" b="1" dirty="0" smtClean="0">
                <a:solidFill>
                  <a:srgbClr val="194431"/>
                </a:solidFill>
                <a:latin typeface="Lucida Calligraphy"/>
                <a:cs typeface="Lucida Calligraphy"/>
              </a:rPr>
              <a:t>Part 4: Evaluate your plan. What are the results?</a:t>
            </a:r>
            <a:endParaRPr lang="en-US" sz="4400" dirty="0">
              <a:solidFill>
                <a:srgbClr val="194431"/>
              </a:solidFill>
              <a:latin typeface="Lucida Calligraphy"/>
              <a:cs typeface="Lucida Calligraphy"/>
            </a:endParaRPr>
          </a:p>
        </p:txBody>
      </p:sp>
      <p:sp>
        <p:nvSpPr>
          <p:cNvPr id="3" name="Rectangle 3"/>
          <p:cNvSpPr txBox="1">
            <a:spLocks noChangeArrowheads="1"/>
          </p:cNvSpPr>
          <p:nvPr/>
        </p:nvSpPr>
        <p:spPr>
          <a:xfrm>
            <a:off x="261457" y="1748433"/>
            <a:ext cx="8572062" cy="48006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90000"/>
              </a:lnSpc>
              <a:spcBef>
                <a:spcPts val="2000"/>
              </a:spcBef>
              <a:spcAft>
                <a:spcPts val="0"/>
              </a:spcAft>
              <a:buClr>
                <a:schemeClr val="accent1"/>
              </a:buClr>
              <a:buSzTx/>
              <a:buFont typeface="Wingdings" charset="2"/>
              <a:buChar char=""/>
              <a:tabLst/>
              <a:defRPr/>
            </a:pPr>
            <a:r>
              <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Results of our outreach on YouTube, our website, and our workshop expressed in actual</a:t>
            </a:r>
            <a:r>
              <a:rPr kumimoji="0" lang="en-US" sz="22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rPr>
              <a:t> number</a:t>
            </a: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Book Antiqua"/>
              <a:ea typeface="+mn-ea"/>
              <a:cs typeface="Book Antiqua"/>
            </a:endParaRPr>
          </a:p>
          <a:p>
            <a:pPr marL="342900" marR="0" lvl="0" indent="-342900" algn="l" defTabSz="914400" rtl="0" eaLnBrk="1" fontAlgn="auto" latinLnBrk="0" hangingPunct="1">
              <a:lnSpc>
                <a:spcPct val="90000"/>
              </a:lnSpc>
              <a:spcBef>
                <a:spcPts val="2000"/>
              </a:spcBef>
              <a:spcAft>
                <a:spcPts val="0"/>
              </a:spcAft>
              <a:buClrTx/>
              <a:buSzTx/>
              <a:tabLst/>
              <a:defRPr/>
            </a:pPr>
            <a:endParaRPr kumimoji="0" lang="en-US" sz="16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Times New Roman" charset="0"/>
              <a:ea typeface="+mn-ea"/>
              <a:cs typeface="ＭＳ Ｐゴシック" charset="-128"/>
            </a:endParaRPr>
          </a:p>
        </p:txBody>
      </p:sp>
      <p:graphicFrame>
        <p:nvGraphicFramePr>
          <p:cNvPr id="9" name="Chart 8"/>
          <p:cNvGraphicFramePr/>
          <p:nvPr/>
        </p:nvGraphicFramePr>
        <p:xfrm>
          <a:off x="261457" y="2352915"/>
          <a:ext cx="8572062" cy="450508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261457" y="79468"/>
            <a:ext cx="8572061" cy="1417638"/>
          </a:xfrm>
        </p:spPr>
        <p:txBody>
          <a:bodyPr/>
          <a:lstStyle/>
          <a:p>
            <a:r>
              <a:rPr lang="en-US" sz="4400" b="1" dirty="0" smtClean="0">
                <a:solidFill>
                  <a:srgbClr val="194431"/>
                </a:solidFill>
                <a:latin typeface="Lucida Calligraphy"/>
                <a:cs typeface="Lucida Calligraphy"/>
              </a:rPr>
              <a:t>Part 4: Evaluate your plan. What are the results?</a:t>
            </a:r>
            <a:endParaRPr lang="en-US" sz="4400" dirty="0">
              <a:solidFill>
                <a:srgbClr val="194431"/>
              </a:solidFill>
              <a:latin typeface="Lucida Calligraphy"/>
              <a:cs typeface="Lucida Calligraphy"/>
            </a:endParaRPr>
          </a:p>
        </p:txBody>
      </p:sp>
      <p:sp>
        <p:nvSpPr>
          <p:cNvPr id="5" name="Text Placeholder 4"/>
          <p:cNvSpPr>
            <a:spLocks noGrp="1"/>
          </p:cNvSpPr>
          <p:nvPr>
            <p:ph type="body" idx="1"/>
          </p:nvPr>
        </p:nvSpPr>
        <p:spPr>
          <a:xfrm>
            <a:off x="261457" y="1594142"/>
            <a:ext cx="4161317" cy="903288"/>
          </a:xfrm>
        </p:spPr>
        <p:txBody>
          <a:bodyPr/>
          <a:lstStyle/>
          <a:p>
            <a:r>
              <a:rPr lang="en-US" dirty="0" smtClean="0"/>
              <a:t>Example of Pre-Website Viewing Survey</a:t>
            </a:r>
            <a:endParaRPr lang="en-US" dirty="0"/>
          </a:p>
        </p:txBody>
      </p:sp>
      <p:sp>
        <p:nvSpPr>
          <p:cNvPr id="7" name="Text Placeholder 6"/>
          <p:cNvSpPr>
            <a:spLocks noGrp="1"/>
          </p:cNvSpPr>
          <p:nvPr>
            <p:ph type="body" sz="quarter" idx="3"/>
          </p:nvPr>
        </p:nvSpPr>
        <p:spPr>
          <a:xfrm>
            <a:off x="4719636" y="1575468"/>
            <a:ext cx="4113881" cy="903288"/>
          </a:xfrm>
        </p:spPr>
        <p:txBody>
          <a:bodyPr/>
          <a:lstStyle/>
          <a:p>
            <a:r>
              <a:rPr lang="en-US" dirty="0" smtClean="0"/>
              <a:t>Example of Post-Website Viewing Survey</a:t>
            </a:r>
            <a:endParaRPr lang="en-US" dirty="0"/>
          </a:p>
        </p:txBody>
      </p:sp>
      <p:sp>
        <p:nvSpPr>
          <p:cNvPr id="10" name="TextBox 9"/>
          <p:cNvSpPr txBox="1"/>
          <p:nvPr/>
        </p:nvSpPr>
        <p:spPr>
          <a:xfrm>
            <a:off x="709670" y="6257364"/>
            <a:ext cx="7731664" cy="369332"/>
          </a:xfrm>
          <a:prstGeom prst="rect">
            <a:avLst/>
          </a:prstGeom>
          <a:noFill/>
        </p:spPr>
        <p:txBody>
          <a:bodyPr wrap="square" rtlCol="0">
            <a:spAutoFit/>
          </a:bodyPr>
          <a:lstStyle/>
          <a:p>
            <a:pPr algn="ctr"/>
            <a:r>
              <a:rPr lang="en-US" b="1" i="1" dirty="0" smtClean="0">
                <a:solidFill>
                  <a:schemeClr val="bg1"/>
                </a:solidFill>
              </a:rPr>
              <a:t>For complete survey results, please visit our website.</a:t>
            </a:r>
            <a:endParaRPr lang="en-US" b="1" i="1" dirty="0">
              <a:solidFill>
                <a:schemeClr val="bg1"/>
              </a:solidFill>
            </a:endParaRPr>
          </a:p>
        </p:txBody>
      </p:sp>
      <p:sp>
        <p:nvSpPr>
          <p:cNvPr id="19" name="TextBox 18"/>
          <p:cNvSpPr txBox="1"/>
          <p:nvPr/>
        </p:nvSpPr>
        <p:spPr>
          <a:xfrm>
            <a:off x="224106" y="2497083"/>
            <a:ext cx="4201992" cy="646331"/>
          </a:xfrm>
          <a:prstGeom prst="rect">
            <a:avLst/>
          </a:prstGeom>
          <a:noFill/>
        </p:spPr>
        <p:txBody>
          <a:bodyPr wrap="square" rtlCol="0">
            <a:spAutoFit/>
          </a:bodyPr>
          <a:lstStyle/>
          <a:p>
            <a:pPr lvl="0" algn="ctr"/>
            <a:r>
              <a:rPr lang="en-US" i="1" dirty="0" smtClean="0">
                <a:solidFill>
                  <a:srgbClr val="FFFFFF"/>
                </a:solidFill>
              </a:rPr>
              <a:t>Do you make efforts to buy locally grown or produced food?</a:t>
            </a:r>
          </a:p>
        </p:txBody>
      </p:sp>
      <p:sp>
        <p:nvSpPr>
          <p:cNvPr id="20" name="TextBox 19"/>
          <p:cNvSpPr txBox="1"/>
          <p:nvPr/>
        </p:nvSpPr>
        <p:spPr>
          <a:xfrm>
            <a:off x="4687555" y="2421913"/>
            <a:ext cx="4407421" cy="923330"/>
          </a:xfrm>
          <a:prstGeom prst="rect">
            <a:avLst/>
          </a:prstGeom>
          <a:noFill/>
        </p:spPr>
        <p:txBody>
          <a:bodyPr wrap="square" rtlCol="0">
            <a:spAutoFit/>
          </a:bodyPr>
          <a:lstStyle/>
          <a:p>
            <a:pPr lvl="0" algn="ctr"/>
            <a:r>
              <a:rPr lang="en-US" i="1" dirty="0" smtClean="0">
                <a:solidFill>
                  <a:srgbClr val="FFFFFF"/>
                </a:solidFill>
              </a:rPr>
              <a:t>After viewing our website would you now consider buying locally produced food as often as possible?</a:t>
            </a:r>
            <a:endParaRPr lang="en-US" i="1" dirty="0">
              <a:solidFill>
                <a:srgbClr val="FFFFFF"/>
              </a:solidFill>
            </a:endParaRPr>
          </a:p>
        </p:txBody>
      </p:sp>
      <p:graphicFrame>
        <p:nvGraphicFramePr>
          <p:cNvPr id="21" name="Chart 20"/>
          <p:cNvGraphicFramePr/>
          <p:nvPr/>
        </p:nvGraphicFramePr>
        <p:xfrm>
          <a:off x="4687554" y="3429000"/>
          <a:ext cx="4310543" cy="2743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3" name="Chart 22"/>
          <p:cNvGraphicFramePr/>
          <p:nvPr/>
        </p:nvGraphicFramePr>
        <p:xfrm>
          <a:off x="0" y="3429000"/>
          <a:ext cx="4572000" cy="2743200"/>
        </p:xfrm>
        <a:graphic>
          <a:graphicData uri="http://schemas.openxmlformats.org/drawingml/2006/chart">
            <c:chart xmlns:c="http://schemas.openxmlformats.org/drawingml/2006/chart" xmlns:r="http://schemas.openxmlformats.org/officeDocument/2006/relationships" r:id="rId3"/>
          </a:graphicData>
        </a:graphic>
      </p:graphicFrame>
      <p:cxnSp>
        <p:nvCxnSpPr>
          <p:cNvPr id="26" name="Straight Connector 25"/>
          <p:cNvCxnSpPr/>
          <p:nvPr/>
        </p:nvCxnSpPr>
        <p:spPr>
          <a:xfrm rot="5400000">
            <a:off x="2304737" y="3881509"/>
            <a:ext cx="4578058" cy="3324"/>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349746" y="79468"/>
            <a:ext cx="8485926" cy="1417638"/>
          </a:xfrm>
        </p:spPr>
        <p:txBody>
          <a:bodyPr/>
          <a:lstStyle/>
          <a:p>
            <a:r>
              <a:rPr lang="en-US" sz="4400" b="1" dirty="0" smtClean="0">
                <a:solidFill>
                  <a:srgbClr val="194431"/>
                </a:solidFill>
                <a:latin typeface="Times New Roman" charset="0"/>
              </a:rPr>
              <a:t>What will your team/school/teacher advisor do with their winnings?</a:t>
            </a:r>
            <a:r>
              <a:rPr lang="en-US" sz="4400" dirty="0" smtClean="0">
                <a:solidFill>
                  <a:srgbClr val="194431"/>
                </a:solidFill>
                <a:latin typeface="Times New Roman" charset="0"/>
              </a:rPr>
              <a:t> </a:t>
            </a:r>
            <a:endParaRPr lang="en-US" sz="4400" dirty="0">
              <a:solidFill>
                <a:srgbClr val="194431"/>
              </a:solidFill>
            </a:endParaRPr>
          </a:p>
        </p:txBody>
      </p:sp>
      <p:sp>
        <p:nvSpPr>
          <p:cNvPr id="3" name="Rectangle 3"/>
          <p:cNvSpPr txBox="1">
            <a:spLocks noChangeArrowheads="1"/>
          </p:cNvSpPr>
          <p:nvPr/>
        </p:nvSpPr>
        <p:spPr>
          <a:xfrm>
            <a:off x="349746" y="1690562"/>
            <a:ext cx="8485926" cy="48006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rPr>
              <a:t>Team:  If we win, we all plan to use the</a:t>
            </a:r>
            <a:r>
              <a:rPr kumimoji="0" lang="en-US" sz="22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rPr>
              <a:t> money to increase our college fund.</a:t>
            </a:r>
          </a:p>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lang="en-US" sz="2200" baseline="0" dirty="0" smtClean="0">
                <a:solidFill>
                  <a:schemeClr val="bg1"/>
                </a:solidFill>
                <a:effectLst>
                  <a:outerShdw blurRad="63500" dist="50800" dir="2700000" algn="tl" rotWithShape="0">
                    <a:prstClr val="black">
                      <a:alpha val="50000"/>
                    </a:prstClr>
                  </a:outerShdw>
                </a:effectLst>
                <a:cs typeface="ＭＳ Ｐゴシック" charset="-128"/>
              </a:rPr>
              <a:t>School:</a:t>
            </a:r>
            <a:r>
              <a:rPr lang="en-US" sz="2200" dirty="0" smtClean="0">
                <a:solidFill>
                  <a:schemeClr val="bg1"/>
                </a:solidFill>
                <a:effectLst>
                  <a:outerShdw blurRad="63500" dist="50800" dir="2700000" algn="tl" rotWithShape="0">
                    <a:prstClr val="black">
                      <a:alpha val="50000"/>
                    </a:prstClr>
                  </a:outerShdw>
                </a:effectLst>
                <a:cs typeface="ＭＳ Ｐゴシック" charset="-128"/>
              </a:rPr>
              <a:t>  Our school has recently installed motion sensor lights in some hallways and we would like to see more green initiatives implemented.  We would encourage the school to install more motion sensor lights, water saving urinals and sinks, or to start a garden with a compost area to be used to provide the Family and Consumer Science class with fresh food to cook with.</a:t>
            </a:r>
          </a:p>
          <a:p>
            <a:pPr marL="342900" marR="0" lvl="0" indent="-342900" algn="l" defTabSz="914400" rtl="0" eaLnBrk="1" fontAlgn="auto" latinLnBrk="0" hangingPunct="1">
              <a:lnSpc>
                <a:spcPct val="100000"/>
              </a:lnSpc>
              <a:spcBef>
                <a:spcPts val="2000"/>
              </a:spcBef>
              <a:spcAft>
                <a:spcPts val="0"/>
              </a:spcAft>
              <a:buClr>
                <a:schemeClr val="accent1"/>
              </a:buClr>
              <a:buSzTx/>
              <a:buFont typeface="Wingdings" charset="2"/>
              <a:buChar char=""/>
              <a:tabLst/>
              <a:defRPr/>
            </a:pPr>
            <a:r>
              <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rPr>
              <a:t>Teacher</a:t>
            </a:r>
            <a:r>
              <a:rPr kumimoji="0" lang="en-US" sz="2200" b="0" i="0" u="none" strike="noStrike" kern="1200" cap="none" spc="0" normalizeH="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rPr>
              <a:t> advisor:  If we win Mrs. Pittman plans to use the money to provide supplies for her classroom, take continuing education course, and spruce up </a:t>
            </a:r>
            <a:r>
              <a:rPr lang="en-US" sz="2200" dirty="0" smtClean="0">
                <a:solidFill>
                  <a:schemeClr val="bg1"/>
                </a:solidFill>
                <a:effectLst>
                  <a:outerShdw blurRad="63500" dist="50800" dir="2700000" algn="tl" rotWithShape="0">
                    <a:prstClr val="black">
                      <a:alpha val="50000"/>
                    </a:prstClr>
                  </a:outerShdw>
                </a:effectLst>
                <a:cs typeface="ＭＳ Ｐゴシック" charset="-128"/>
              </a:rPr>
              <a:t>her classroom to make it a more welcoming and inviting place for students to learn in.</a:t>
            </a: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Tx/>
              <a:buSzTx/>
              <a:buFontTx/>
              <a:buNone/>
              <a:tabLst/>
              <a:defRPr/>
            </a:pP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Tx/>
              <a:buSzTx/>
              <a:buFontTx/>
              <a:buNone/>
              <a:tabLst/>
              <a:defRPr/>
            </a:pP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Tx/>
              <a:buSzTx/>
              <a:buFontTx/>
              <a:buNone/>
              <a:tabLst/>
              <a:defRPr/>
            </a:pP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Tx/>
              <a:buSzTx/>
              <a:buFontTx/>
              <a:buNone/>
              <a:tabLst/>
              <a:defRPr/>
            </a:pP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Tx/>
              <a:buSzTx/>
              <a:buFontTx/>
              <a:buNone/>
              <a:tabLst/>
              <a:defRPr/>
            </a:pP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Tx/>
              <a:buSzTx/>
              <a:buFontTx/>
              <a:buNone/>
              <a:tabLst/>
              <a:defRPr/>
            </a:pP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Tx/>
              <a:buSzTx/>
              <a:buFontTx/>
              <a:buNone/>
              <a:tabLst/>
              <a:defRPr/>
            </a:pP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Tx/>
              <a:buSzTx/>
              <a:buFontTx/>
              <a:buNone/>
              <a:tabLst/>
              <a:defRPr/>
            </a:pP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a:p>
            <a:pPr marL="342900" marR="0" lvl="0" indent="-342900" algn="l" defTabSz="914400" rtl="0" eaLnBrk="1" fontAlgn="auto" latinLnBrk="0" hangingPunct="1">
              <a:lnSpc>
                <a:spcPct val="100000"/>
              </a:lnSpc>
              <a:spcBef>
                <a:spcPts val="2000"/>
              </a:spcBef>
              <a:spcAft>
                <a:spcPts val="0"/>
              </a:spcAft>
              <a:buClrTx/>
              <a:buSzTx/>
              <a:buFontTx/>
              <a:buNone/>
              <a:tabLst/>
              <a:defRPr/>
            </a:pPr>
            <a:endParaRPr kumimoji="0" lang="en-US" sz="2200" b="0" i="0" u="none" strike="noStrike" kern="1200" cap="none" spc="0" normalizeH="0" baseline="0" noProof="0" dirty="0" smtClean="0">
              <a:ln>
                <a:noFill/>
              </a:ln>
              <a:solidFill>
                <a:schemeClr val="bg1"/>
              </a:solidFill>
              <a:effectLst>
                <a:outerShdw blurRad="63500" dist="50800" dir="2700000" algn="tl" rotWithShape="0">
                  <a:prstClr val="black">
                    <a:alpha val="50000"/>
                  </a:prstClr>
                </a:outerShdw>
              </a:effectLst>
              <a:uLnTx/>
              <a:uFillTx/>
              <a:latin typeface="+mn-lt"/>
              <a:ea typeface="+mn-ea"/>
              <a:cs typeface="ＭＳ Ｐゴシック" charset="-128"/>
            </a:endParaRPr>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194431"/>
                </a:solidFill>
                <a:latin typeface="Times New Roman" charset="0"/>
              </a:rPr>
              <a:t>Project Gallery</a:t>
            </a:r>
            <a:endParaRPr lang="en-US" dirty="0">
              <a:solidFill>
                <a:srgbClr val="194431"/>
              </a:solidFill>
            </a:endParaRPr>
          </a:p>
        </p:txBody>
      </p:sp>
      <p:sp>
        <p:nvSpPr>
          <p:cNvPr id="3" name="Text Placeholder 2"/>
          <p:cNvSpPr>
            <a:spLocks noGrp="1"/>
          </p:cNvSpPr>
          <p:nvPr>
            <p:ph type="body" idx="1"/>
          </p:nvPr>
        </p:nvSpPr>
        <p:spPr/>
        <p:txBody>
          <a:bodyPr/>
          <a:lstStyle/>
          <a:p>
            <a:r>
              <a:rPr lang="en-US" sz="2400" dirty="0" smtClean="0"/>
              <a:t>For all information, documents, and pictures related to our project please visit us at:</a:t>
            </a:r>
          </a:p>
          <a:p>
            <a:r>
              <a:rPr lang="en-US" sz="2400" dirty="0" err="1" smtClean="0"/>
              <a:t>www.ecodudes.yolasite.com</a:t>
            </a:r>
            <a:endParaRPr lang="en-US" sz="2400" dirty="0"/>
          </a:p>
        </p:txBody>
      </p:sp>
    </p:spTree>
  </p:cSld>
  <p:clrMapOvr>
    <a:masterClrMapping/>
  </p:clrMapOvr>
  <mc:AlternateContent xmlns:mp="http://schemas.microsoft.com/office/mac/powerpoint/2008/main">
    <mc:Choice Requires="mp">
      <mp:transition spd="slow">
        <mp:cube dir="r"/>
      </mp:transition>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transition spd="slow">
        <p:cover dir="r"/>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s>
</file>

<file path=ppt/theme/theme1.xml><?xml version="1.0" encoding="utf-8"?>
<a:theme xmlns:a="http://schemas.openxmlformats.org/drawingml/2006/main" name="Habitat">
  <a:themeElements>
    <a:clrScheme name="Habitat">
      <a:dk1>
        <a:sysClr val="windowText" lastClr="000000"/>
      </a:dk1>
      <a:lt1>
        <a:sysClr val="window" lastClr="FFFFFF"/>
      </a:lt1>
      <a:dk2>
        <a:srgbClr val="194431"/>
      </a:dk2>
      <a:lt2>
        <a:srgbClr val="F0E6C3"/>
      </a:lt2>
      <a:accent1>
        <a:srgbClr val="F8C000"/>
      </a:accent1>
      <a:accent2>
        <a:srgbClr val="F88600"/>
      </a:accent2>
      <a:accent3>
        <a:srgbClr val="F83500"/>
      </a:accent3>
      <a:accent4>
        <a:srgbClr val="8B723D"/>
      </a:accent4>
      <a:accent5>
        <a:srgbClr val="818B3D"/>
      </a:accent5>
      <a:accent6>
        <a:srgbClr val="586215"/>
      </a:accent6>
      <a:hlink>
        <a:srgbClr val="FF621D"/>
      </a:hlink>
      <a:folHlink>
        <a:srgbClr val="F3D260"/>
      </a:folHlink>
    </a:clrScheme>
    <a:fontScheme name="Habitat">
      <a:majorFont>
        <a:latin typeface="Book Antiqua"/>
        <a:ea typeface=""/>
        <a:cs typeface=""/>
        <a:font script="Jpan" typeface="ＭＳ 明朝"/>
      </a:majorFont>
      <a:minorFont>
        <a:latin typeface="Book Antiqua"/>
        <a:ea typeface=""/>
        <a:cs typeface=""/>
        <a:font script="Jpan" typeface="ＭＳ 明朝"/>
      </a:minorFont>
    </a:fontScheme>
    <a:fmtScheme name="Habitat">
      <a:fillStyleLst>
        <a:solidFill>
          <a:schemeClr val="phClr"/>
        </a:solidFill>
        <a:blipFill rotWithShape="1">
          <a:blip xmlns:r="http://schemas.openxmlformats.org/officeDocument/2006/relationships" r:embed="rId1">
            <a:duotone>
              <a:schemeClr val="phClr">
                <a:shade val="10000"/>
                <a:satMod val="130000"/>
              </a:schemeClr>
              <a:schemeClr val="phClr">
                <a:satMod val="275000"/>
              </a:schemeClr>
            </a:duotone>
          </a:blip>
          <a:tile tx="0" ty="0" sx="40000" sy="40000" flip="none" algn="tl"/>
        </a:blipFill>
        <a:blipFill rotWithShape="1">
          <a:blip xmlns:r="http://schemas.openxmlformats.org/officeDocument/2006/relationships" r:embed="rId2">
            <a:duotone>
              <a:schemeClr val="phClr">
                <a:shade val="40000"/>
                <a:satMod val="130000"/>
              </a:schemeClr>
              <a:schemeClr val="phClr">
                <a:satMod val="275000"/>
              </a:schemeClr>
            </a:duotone>
          </a:blip>
          <a:stretch/>
        </a:blipFill>
      </a:fillStyleLst>
      <a:lnStyleLst>
        <a:ln w="12700" cap="flat" cmpd="sng" algn="ctr">
          <a:solidFill>
            <a:schemeClr val="phClr">
              <a:shade val="90000"/>
              <a:satMod val="105000"/>
            </a:schemeClr>
          </a:solidFill>
          <a:prstDash val="solid"/>
        </a:ln>
        <a:ln w="25400" cap="flat" cmpd="sng" algn="ctr">
          <a:solidFill>
            <a:schemeClr val="phClr">
              <a:shade val="80000"/>
            </a:schemeClr>
          </a:solidFill>
          <a:prstDash val="solid"/>
        </a:ln>
        <a:ln w="25400" cap="flat" cmpd="sng" algn="ctr">
          <a:solidFill>
            <a:schemeClr val="phClr">
              <a:shade val="70000"/>
            </a:schemeClr>
          </a:solidFill>
          <a:prstDash val="solid"/>
        </a:ln>
      </a:lnStyleLst>
      <a:effectStyleLst>
        <a:effectStyle>
          <a:effectLst/>
        </a:effectStyle>
        <a:effectStyle>
          <a:effectLst>
            <a:outerShdw blurRad="88900" dir="4200000" sx="105000" sy="105000" algn="t" rotWithShape="0">
              <a:srgbClr val="000000">
                <a:alpha val="40000"/>
              </a:srgbClr>
            </a:outerShdw>
          </a:effectLst>
        </a:effectStyle>
        <a:effectStyle>
          <a:effectLst>
            <a:innerShdw blurRad="76200" dist="25400" dir="13200000">
              <a:srgbClr val="000000">
                <a:alpha val="80000"/>
              </a:srgbClr>
            </a:innerShdw>
          </a:effectLst>
          <a:scene3d>
            <a:camera prst="orthographicFront">
              <a:rot lat="0" lon="0" rev="0"/>
            </a:camera>
            <a:lightRig rig="balanced" dir="t">
              <a:rot lat="0" lon="0" rev="19800000"/>
            </a:lightRig>
          </a:scene3d>
          <a:sp3d prstMaterial="softEdge">
            <a:bevelT w="0" h="0"/>
          </a:sp3d>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Habitat.thmx</Template>
  <TotalTime>180</TotalTime>
  <Words>1307</Words>
  <Application>Microsoft Macintosh PowerPoint</Application>
  <PresentationFormat>On-screen Show (4:3)</PresentationFormat>
  <Paragraphs>89</Paragraphs>
  <Slides>15</Slides>
  <Notes>0</Notes>
  <HiddenSlides>0</HiddenSlides>
  <MMClips>0</MMClips>
  <ScaleCrop>false</ScaleCrop>
  <HeadingPairs>
    <vt:vector size="4" baseType="variant">
      <vt:variant>
        <vt:lpstr>Design Template</vt:lpstr>
      </vt:variant>
      <vt:variant>
        <vt:i4>1</vt:i4>
      </vt:variant>
      <vt:variant>
        <vt:lpstr>Slide Titles</vt:lpstr>
      </vt:variant>
      <vt:variant>
        <vt:i4>15</vt:i4>
      </vt:variant>
    </vt:vector>
  </HeadingPairs>
  <TitlesOfParts>
    <vt:vector size="16" baseType="lpstr">
      <vt:lpstr>Habitat</vt:lpstr>
      <vt:lpstr>Eco Dudes</vt:lpstr>
      <vt:lpstr>Part 1: What’s the environmental issue?</vt:lpstr>
      <vt:lpstr>Part 2: What’s your action plan?</vt:lpstr>
      <vt:lpstr>Part 2: What’s your action plan? (cont’d)</vt:lpstr>
      <vt:lpstr>Part 2: What’s your action plan? (continued)</vt:lpstr>
      <vt:lpstr>Part 2: What’s your action plan? (continued)</vt:lpstr>
      <vt:lpstr>Part 3: How did you implement your ideas?</vt:lpstr>
      <vt:lpstr>Part 3: Implementing Ideas (cont’d)</vt:lpstr>
      <vt:lpstr>Part 3: How did you implement your ideas? (cont’d)</vt:lpstr>
      <vt:lpstr>Part 3: How did you implement your ideas? (cont’d)</vt:lpstr>
      <vt:lpstr>PART 4: Evaluate your plan. What are the results?</vt:lpstr>
      <vt:lpstr>Part 4: Evaluate your plan. What are the results?</vt:lpstr>
      <vt:lpstr>Part 4: Evaluate your plan. What are the results?</vt:lpstr>
      <vt:lpstr>What will your team/school/teacher advisor do with their winnings? </vt:lpstr>
      <vt:lpstr>Project Gallery</vt:lpstr>
    </vt:vector>
  </TitlesOfParts>
  <Company>Charles City Community School District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 Dudes</dc:title>
  <dc:creator>Technology Coordinator</dc:creator>
  <cp:lastModifiedBy>Technology Coordinator</cp:lastModifiedBy>
  <cp:revision>20</cp:revision>
  <dcterms:created xsi:type="dcterms:W3CDTF">2010-03-14T06:09:14Z</dcterms:created>
  <dcterms:modified xsi:type="dcterms:W3CDTF">2010-03-14T06:14:05Z</dcterms:modified>
</cp:coreProperties>
</file>